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73" r:id="rId3"/>
    <p:sldId id="271" r:id="rId4"/>
    <p:sldId id="285" r:id="rId5"/>
    <p:sldId id="276" r:id="rId6"/>
    <p:sldId id="281" r:id="rId7"/>
    <p:sldId id="282" r:id="rId8"/>
    <p:sldId id="275" r:id="rId9"/>
    <p:sldId id="283" r:id="rId10"/>
    <p:sldId id="268" r:id="rId11"/>
    <p:sldId id="277" r:id="rId12"/>
    <p:sldId id="284" r:id="rId13"/>
    <p:sldId id="269" r:id="rId14"/>
    <p:sldId id="278" r:id="rId15"/>
    <p:sldId id="279" r:id="rId16"/>
    <p:sldId id="286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AD5"/>
    <a:srgbClr val="FFFF00"/>
    <a:srgbClr val="C55A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527D-E4F8-4F19-9976-B6A1AA66645C}" type="datetimeFigureOut">
              <a:rPr lang="mt-MT" smtClean="0"/>
              <a:t>17/10/2022</a:t>
            </a:fld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164F5-4DB2-404B-A8AF-7EF6E1192187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4040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50438" y="1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756BFB5-AD4B-4AB2-9355-B69D423C3164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79768" y="4777193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28578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FA09EA5-2C76-4A09-8F36-02F08245150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36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93D419-FC28-4CDF-B01C-4D434AA8A79E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3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98EF7B-FB15-4FA2-9154-8FD6CD46182A}" type="slidenum">
              <a:t>11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785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1A1C56-7509-468F-ADD1-75D00E309A97}" type="slidenum">
              <a:t>12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90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1A1C56-7509-468F-ADD1-75D00E309A97}" type="slidenum">
              <a:t>13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16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70E14D-2139-42BB-BD20-D1AE85E97AED}" type="slidenum">
              <a:t>14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492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568D4F-C5A1-4FC9-A65A-04F11CCC1DFD}" type="slidenum">
              <a:t>15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50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39FDF-711D-4104-B2E8-FB60D2D770C8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74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39FDF-711D-4104-B2E8-FB60D2D770C8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93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B331ED-D635-4B58-AA9A-E83BB680ED30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18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BB38BF-8FF0-46A2-945C-A8DD34E0AC49}" type="slidenum">
              <a:t>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41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8BEF76-B76C-4F4A-BD8A-E743A69094AF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904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FE96A8-8406-4045-8E65-7AF4B7AC509B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94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A9E2F5-4574-4F77-9C32-91B73AE61570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83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8A6B11-BBF7-4068-95E6-5E5070EDD54A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21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058551-786B-4A31-9D10-515FD55E7653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78240E-3D24-4DB6-BB98-9F77BE623F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E66C4C-4DBB-495F-BDEC-648EFFBEA250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DAE4F9-7BB9-4BD5-8C68-B680C9E2114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59283F-2AFF-46A4-BC02-AEEE7F13DCF2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A3B63A-AF32-4FD3-800C-2318675C716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507999-F39D-4E25-A468-FD1BEB033B88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837095-4AB1-4146-996B-0ACA70A718D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90E700-CB36-4E42-A00B-2F54FB206C37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2C9F22-DBDA-4A49-AED7-908FF8BF46D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13D31F-D038-44AB-8D40-9DBD2EDB2B31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E70DB4-B34C-46CE-9F33-055FFBEDCE4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2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7DFB8-B48C-43FB-9C48-576FF398052A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052368-DA10-4B99-8616-E0E1FFFF33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A3A062-6CBE-4BFC-B992-21C43C286AAF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4A9D1B-DBE4-4C8C-AED5-A48994A911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F9AA23-BFA2-4692-8DD1-4E859E8D6764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8B62B1-6B9D-4004-8AAF-C10C5E3947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2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E50D7B-52F6-44B8-BC04-3AC315EF0F20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1D69C2-ED3B-447D-BB00-DE20FBF3601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AE9E77-DB59-4338-AC47-8549E9B9F3EB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AEE855-3AAC-4ED0-944B-50C112F3AE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3C9C6D8-B8D6-4DBA-8F63-114C34A9C98F}" type="datetime1">
              <a:rPr lang="en-GB"/>
              <a:pPr lvl="0"/>
              <a:t>17/10/2022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EBC5E08-816D-41B1-9BE1-CE6E53B35D7C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4800" b="1" kern="0" spc="-50">
                <a:latin typeface="Arial" pitchFamily="34"/>
                <a:cs typeface="Arial" pitchFamily="34"/>
              </a:rPr>
              <a:t>Għaliex? Jedd il-Lsien Malti</a:t>
            </a:r>
            <a:br>
              <a:rPr lang="mt-MT" sz="4800" b="1" kern="0" spc="-50">
                <a:latin typeface="Arial" pitchFamily="34"/>
                <a:cs typeface="Arial" pitchFamily="34"/>
              </a:rPr>
            </a:br>
            <a:r>
              <a:rPr lang="mt-MT" sz="4800" b="1" i="1" kern="0" spc="-50">
                <a:latin typeface="Arial" pitchFamily="34"/>
                <a:cs typeface="Arial" pitchFamily="34"/>
              </a:rPr>
              <a:t>Dun Karm </a:t>
            </a:r>
            <a:endParaRPr lang="mt-MT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5029200"/>
            <a:ext cx="9144000" cy="737754"/>
          </a:xfrm>
        </p:spPr>
        <p:txBody>
          <a:bodyPr>
            <a:normAutofit/>
          </a:bodyPr>
          <a:lstStyle/>
          <a:p>
            <a:pPr marL="93663"/>
            <a:r>
              <a:rPr lang="mt-MT" sz="3200" b="1" smtClean="0"/>
              <a:t>Analiżi tal-Poeżija – </a:t>
            </a:r>
            <a:r>
              <a:rPr lang="mt-MT" sz="3200" b="1" i="1" smtClean="0"/>
              <a:t>Martina Bezzina</a:t>
            </a:r>
            <a:endParaRPr lang="mt-MT" sz="3200" b="1" i="1"/>
          </a:p>
        </p:txBody>
      </p:sp>
    </p:spTree>
    <p:extLst>
      <p:ext uri="{BB962C8B-B14F-4D97-AF65-F5344CB8AC3E}">
        <p14:creationId xmlns:p14="http://schemas.microsoft.com/office/powerpoint/2010/main" val="39031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/>
          <p:cNvSpPr/>
          <p:nvPr/>
        </p:nvSpPr>
        <p:spPr>
          <a:xfrm>
            <a:off x="8700655" y="415636"/>
            <a:ext cx="3380516" cy="2493819"/>
          </a:xfrm>
          <a:custGeom>
            <a:avLst>
              <a:gd name="f0" fmla="val -2935"/>
              <a:gd name="f1" fmla="val 1706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2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Anafora</a:t>
            </a:r>
            <a:r>
              <a:rPr lang="mt-MT" sz="2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 </a:t>
            </a:r>
            <a:r>
              <a:rPr lang="mt-MT" sz="22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</a:t>
            </a:r>
            <a:r>
              <a:rPr lang="mt-MT" sz="2200" b="0" i="0" u="none" strike="noStrike" kern="0" cap="none" spc="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r-ripetizzjoni </a:t>
            </a:r>
            <a:r>
              <a:rPr lang="mt-MT" sz="22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ta’ kelma jew frażi </a:t>
            </a:r>
            <a:r>
              <a:rPr lang="mt-MT" sz="2200" b="0" i="0" u="none" strike="noStrike" kern="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/>
            </a:r>
            <a:br>
              <a:rPr lang="mt-MT" sz="2200" b="0" i="0" u="none" strike="noStrike" kern="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mt-MT" sz="2200" b="0" i="0" u="none" strike="noStrike" kern="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fil-bidu </a:t>
            </a:r>
            <a:r>
              <a:rPr lang="mt-MT" sz="22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ta’ għadd ta’ versi biex il-poeta jenfasizza.</a:t>
            </a:r>
            <a:endParaRPr lang="en-GB" sz="22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1551713"/>
            <a:ext cx="9005459" cy="629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Il-passjoni ta’ Dun Karm toħroġ aktar meta jħaddem dawn it-termini letterarji: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L-anafora - “</a:t>
            </a:r>
            <a:r>
              <a:rPr lang="mt-MT" sz="2800" b="1" i="0" u="none" strike="noStrike" kern="0" cap="none" spc="-50" baseline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bih fissirt 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qalbek meta sfajtli hieni,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                   </a:t>
            </a:r>
            <a:r>
              <a:rPr lang="mt-MT" sz="2800" b="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mt-MT" sz="2800" b="1" i="0" u="none" strike="noStrike" kern="0" cap="none" spc="-50" baseline="0" dirty="0" smtClean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bih </a:t>
            </a:r>
            <a:r>
              <a:rPr lang="mt-MT" sz="2800" b="1" i="0" u="none" strike="noStrike" kern="0" cap="none" spc="-50" baseline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fissirt 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għommtok meta mbikki rajtek</a:t>
            </a:r>
            <a:r>
              <a:rPr lang="mt-MT" sz="2800" b="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.”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kern="0" spc="-5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mt-MT" sz="28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                        (v.7-8)</a:t>
            </a:r>
            <a:endParaRPr lang="mt-MT" sz="2800" b="0" i="0" u="none" strike="noStrike" kern="0" cap="none" spc="-5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Il-polisindeto - “</a:t>
            </a:r>
            <a:r>
              <a:rPr lang="mt-MT" sz="2800" b="1" i="0" u="none" strike="noStrike" kern="0" cap="none" spc="-50" baseline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U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kiber miegħek dak il-lsien ewlieni,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                       </a:t>
            </a:r>
            <a:r>
              <a:rPr lang="mt-MT" sz="2800" b="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mt-MT" sz="2800" b="1" i="0" u="none" strike="noStrike" kern="0" cap="none" spc="-50" baseline="0" dirty="0" smtClean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u</a:t>
            </a:r>
            <a:r>
              <a:rPr lang="mt-MT" sz="2800" b="1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ġmielu ntiseġ mal-ġrajjiet ta’ ħajtek</a:t>
            </a:r>
            <a:r>
              <a:rPr lang="mt-MT" sz="2800" b="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:” 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                      </a:t>
            </a:r>
            <a:r>
              <a:rPr lang="mt-MT" sz="2800" b="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(v.5-6)</a:t>
            </a:r>
            <a:endParaRPr lang="mt-MT" sz="2800" b="0" i="0" u="none" strike="noStrike" kern="0" cap="none" spc="-5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2800" b="0" i="0" u="none" strike="noStrike" kern="0" cap="none" spc="-5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0" i="0" u="none" strike="noStrike" kern="0" cap="none" spc="-5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0" i="0" u="none" strike="noStrike" kern="0" cap="none" spc="-5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Rounded Rectangular Callout 2"/>
          <p:cNvSpPr/>
          <p:nvPr/>
        </p:nvSpPr>
        <p:spPr>
          <a:xfrm>
            <a:off x="8797642" y="3366659"/>
            <a:ext cx="3186541" cy="2881745"/>
          </a:xfrm>
          <a:custGeom>
            <a:avLst>
              <a:gd name="f0" fmla="val -4897"/>
              <a:gd name="f1" fmla="val 1354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2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Polisindeto: </a:t>
            </a:r>
            <a:r>
              <a:rPr lang="mt-MT" sz="2200" b="1" i="0" u="none" strike="noStrike" kern="0" cap="none" spc="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/>
            </a:r>
            <a:br>
              <a:rPr lang="mt-MT" sz="2200" b="1" i="0" u="none" strike="noStrike" kern="0" cap="none" spc="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mt-MT" sz="22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</a:t>
            </a:r>
            <a:r>
              <a:rPr lang="mt-MT" sz="2200" b="0" i="0" u="none" strike="noStrike" kern="0" cap="none" spc="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r-ripetizzjoni </a:t>
            </a:r>
            <a:r>
              <a:rPr lang="mt-MT" sz="22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ta’ </a:t>
            </a:r>
            <a:r>
              <a:rPr lang="mt-MT" sz="2200" b="0" i="0" u="none" strike="noStrike" kern="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konġunzjoni</a:t>
            </a:r>
            <a:r>
              <a:rPr lang="mt-MT" sz="2200" b="0" i="0" u="none" strike="noStrike" kern="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biex </a:t>
            </a:r>
            <a:br>
              <a:rPr lang="mt-MT" sz="2200" b="0" i="0" u="none" strike="noStrike" kern="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mt-MT" sz="2200" b="0" i="0" u="none" strike="noStrike" kern="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il-poeta jenfasizza waqt li jkompli jispjega.</a:t>
            </a:r>
            <a:endParaRPr lang="en-GB" sz="22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/>
          <p:cNvSpPr/>
          <p:nvPr/>
        </p:nvSpPr>
        <p:spPr>
          <a:xfrm>
            <a:off x="8699208" y="384858"/>
            <a:ext cx="3138832" cy="3011585"/>
          </a:xfrm>
          <a:custGeom>
            <a:avLst>
              <a:gd name="f0" fmla="val -5419"/>
              <a:gd name="f1" fmla="val 3356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Metafora: </a:t>
            </a:r>
            <a:r>
              <a:rPr lang="mt-MT" sz="22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kelma jew frażi li fis-sens litterali m’għandhiex x’taqsam mal-kelma jew frażi l-oħra.</a:t>
            </a:r>
            <a:endParaRPr lang="en-GB" sz="2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76316" y="7039897"/>
            <a:ext cx="8229600" cy="13022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Il-metafora: “Għaliex </a:t>
            </a:r>
            <a:r>
              <a:rPr lang="mt-MT" sz="2800" b="1" i="0" u="none" strike="noStrike" kern="0" cap="none" spc="-5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tarmih</a:t>
            </a:r>
            <a:r>
              <a:rPr lang="mt-MT" sz="2800" b="1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mt-MT" sz="2800" b="0" i="0" u="none" strike="noStrike" kern="0" cap="none" spc="-5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l-ilsien</a:t>
            </a:r>
            <a:r>
              <a:rPr lang="mt-MT" sz="2800" b="0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” 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Dun Karm mill-bidu beda </a:t>
            </a:r>
            <a:r>
              <a:rPr lang="mt-MT" sz="2800" b="0" i="0" u="none" strike="noStrike" kern="0" cap="none" spc="-5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b’mistoqsija </a:t>
            </a:r>
            <a:r>
              <a:rPr lang="mt-MT" sz="2800" b="0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li </a:t>
            </a:r>
            <a:r>
              <a:rPr lang="mt-MT" sz="2800" b="0" i="0" u="none" strike="noStrike" kern="0" cap="none" spc="-5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twiddeb fejn jistaqsi għaliex</a:t>
            </a:r>
            <a:r>
              <a:rPr lang="mt-MT" sz="2800" b="0" i="0" u="none" strike="noStrike" kern="0" cap="none" spc="-5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qed narmu lill-ilsien Malti daqslikieku kien</a:t>
            </a:r>
            <a:r>
              <a:rPr lang="mt-MT" sz="2800" b="0" i="0" u="none" strike="noStrike" kern="0" cap="none" spc="-5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bla siwi. Dun</a:t>
            </a:r>
            <a:r>
              <a:rPr lang="mt-MT" sz="2800" b="0" i="0" u="none" strike="noStrike" kern="0" cap="none" spc="-5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Karm jagħmel dan għaliex ħass ħafna Maltin kellhom </a:t>
            </a:r>
            <a:r>
              <a:rPr lang="mt-MT" sz="2800" b="0" i="0" u="none" strike="noStrike" kern="0" cap="none" spc="-5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dik il-mentalità. </a:t>
            </a:r>
            <a:endParaRPr lang="mt-MT" sz="2800" b="0" i="0" u="none" strike="noStrike" kern="0" cap="none" spc="-5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2800" b="0" i="0" u="none" strike="noStrike" kern="0" cap="none" spc="-5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2800" b="0" i="0" u="none" strike="noStrike" kern="0" cap="none" spc="-5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2800" b="0" i="0" u="none" strike="noStrike" kern="0" cap="none" spc="-5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0" i="0" u="none" strike="noStrike" kern="0" cap="none" spc="-5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0" i="0" u="none" strike="noStrike" kern="0" cap="none" spc="-5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Picture 8" descr="Important Message from Sr. Rita - All Saints Catholic Academy, Bayonne, NJ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645"/>
          <a:stretch>
            <a:fillRect/>
          </a:stretch>
        </p:blipFill>
        <p:spPr>
          <a:xfrm>
            <a:off x="729687" y="4426627"/>
            <a:ext cx="1750556" cy="22757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15 Useless Product Designs - PLAIN Magaz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83" y="4426627"/>
            <a:ext cx="3641129" cy="227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610724" y="651162"/>
            <a:ext cx="9209672" cy="12186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0" i="0" u="none" strike="noStrike" kern="1200" cap="none" spc="-5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19986" y="1113922"/>
            <a:ext cx="11564590" cy="48359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1" i="0" u="none" strike="noStrike" kern="0" cap="none" spc="-50" baseline="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1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Il-binja</a:t>
            </a:r>
            <a:r>
              <a:rPr lang="mt-MT" sz="2800" b="1" i="0" u="none" strike="noStrike" kern="0" cap="none" spc="-5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tal-poeżija</a:t>
            </a:r>
          </a:p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2800" b="1" i="0" u="none" strike="noStrike" kern="0" cap="none" spc="-5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1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Strofi</a:t>
            </a:r>
            <a:r>
              <a:rPr lang="mt-MT" sz="2800" b="1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tliet kwartini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1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Versi: 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endekasillabi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1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Rima: 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alternata (a-b-a-b)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Din il-poeżija hi qasira u tasal għall-punt iżda tuża </a:t>
            </a:r>
            <a:b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l-vers endekasillabu minħabba li t-tul tal-vers jagħti ċans lill-poeta jesprimi ħsibijietu</a:t>
            </a:r>
            <a:r>
              <a:rPr lang="mt-MT" sz="2800" b="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</a:t>
            </a:r>
          </a:p>
        </p:txBody>
      </p:sp>
      <p:pic>
        <p:nvPicPr>
          <p:cNvPr id="3076" name="Picture 4" descr="136,520 Building Blocks Stock Photos, Pictures &amp;amp; Royalty-Free Images - 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99" y="498762"/>
            <a:ext cx="4556177" cy="24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610724" y="651162"/>
            <a:ext cx="9209672" cy="12186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0" i="0" u="none" strike="noStrike" kern="1200" cap="none" spc="-5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682822" y="651162"/>
            <a:ext cx="10137574" cy="20367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1" i="0" u="none" strike="noStrike" kern="0" cap="none" spc="-50" baseline="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0" indent="-457200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Il-qosor </a:t>
            </a:r>
            <a:r>
              <a:rPr lang="mt-MT" sz="2800" kern="0" spc="-5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 r-rima jagħmluha possibbli biex il-poeżija tinxtered għax tkun tal-widna u b’hekk tasal għand aktar Maltin</a:t>
            </a:r>
            <a:r>
              <a:rPr lang="mt-MT" sz="28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.</a:t>
            </a:r>
            <a:endParaRPr lang="mt-MT" sz="2800" kern="0" spc="-5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6" name="Picture 2" descr="ear-big-listening - PlannersWe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53" l="0" r="97921">
                        <a14:foregroundMark x1="66320" y1="88981" x2="68399" y2="8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50" y="3323944"/>
            <a:ext cx="2540572" cy="25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/>
          <p:nvPr/>
        </p:nvSpPr>
        <p:spPr>
          <a:xfrm>
            <a:off x="1433324" y="3171544"/>
            <a:ext cx="6658623" cy="2482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1" i="0" u="none" strike="noStrike" kern="0" cap="none" spc="-50" baseline="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6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“Għaliex immela tiċħad, Malti ħija,</a:t>
            </a:r>
          </a:p>
          <a:p>
            <a:pPr indent="8890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600" kern="0" spc="-5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l</a:t>
            </a:r>
            <a:r>
              <a:rPr lang="mt-MT" sz="26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il dan il-lsien li bih int Malti </a:t>
            </a:r>
            <a:r>
              <a:rPr lang="mt-MT" sz="2600" b="1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sewwa</a:t>
            </a:r>
            <a:r>
              <a:rPr lang="mt-MT" sz="26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?</a:t>
            </a:r>
          </a:p>
          <a:p>
            <a:pPr indent="8890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6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Ħobb, jekk jiswewlek, l-ilsna barranija,</a:t>
            </a:r>
          </a:p>
          <a:p>
            <a:pPr indent="8890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6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Iżda le tbarri lil min hu ta’ </a:t>
            </a:r>
            <a:r>
              <a:rPr lang="mt-MT" sz="2600" b="1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ġewwa</a:t>
            </a:r>
            <a:r>
              <a:rPr lang="mt-MT" sz="26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.” (v.9-12)</a:t>
            </a:r>
            <a:endParaRPr lang="mt-MT" sz="2600" kern="0" spc="-5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610724" y="651162"/>
            <a:ext cx="9209672" cy="12186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0" i="0" u="none" strike="noStrike" kern="1200" cap="none" spc="-5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606230" y="460452"/>
            <a:ext cx="10404309" cy="39832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000" b="1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L-għeluq</a:t>
            </a:r>
            <a:r>
              <a:rPr lang="mt-MT" sz="3000" b="0" i="0" u="none" strike="noStrike" kern="0" cap="none" spc="-5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000" b="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Għalhekk </a:t>
            </a:r>
            <a:r>
              <a:rPr lang="mt-MT" sz="30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it-tema u l-istil jaħdmu flimkien biex tispikka t-tema tal-imħabba lejn il-pajjiż; tal-patrijottiżmu.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0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Il-fatt li din </a:t>
            </a:r>
            <a:r>
              <a:rPr lang="mt-MT" sz="3000" b="0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il-poeżija </a:t>
            </a:r>
            <a:r>
              <a:rPr lang="mt-MT" sz="3000" b="0" i="0" u="none" strike="noStrike" kern="0" cap="none" spc="-5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hija marbuta </a:t>
            </a:r>
            <a:r>
              <a:rPr lang="mt-MT" sz="3000" b="0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mal-istorja </a:t>
            </a:r>
            <a:r>
              <a:rPr lang="mt-MT" sz="3000" b="0" i="0" u="none" strike="noStrike" kern="0" cap="none" spc="-5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tagħna </a:t>
            </a:r>
            <a:r>
              <a:rPr lang="mt-MT" sz="30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ġġegħelna napprezzaw aktar lil Dun Karm u l-versi patrijottiċi tiegħu.</a:t>
            </a:r>
          </a:p>
        </p:txBody>
      </p:sp>
      <p:pic>
        <p:nvPicPr>
          <p:cNvPr id="4" name="Picture 2" descr="Malta | Vistra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2075" y="4443707"/>
            <a:ext cx="4954758" cy="226646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304799" y="375859"/>
            <a:ext cx="7951527" cy="12186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900" b="1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Dun</a:t>
            </a:r>
            <a:r>
              <a:rPr lang="mt-MT" sz="2900" b="1" i="0" u="none" strike="noStrike" kern="0" cap="none" spc="-5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mt-MT" sz="2900" b="1" i="0" u="none" strike="noStrike" kern="0" cap="none" spc="-5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Karm </a:t>
            </a:r>
            <a:r>
              <a:rPr lang="mt-MT" sz="2900" b="1" i="0" u="none" strike="noStrike" kern="0" cap="none" spc="-5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influwenza numru ta’ ħassieba Maltin fosthom:</a:t>
            </a:r>
            <a:endParaRPr lang="mt-MT" sz="2900" b="1" i="0" u="none" strike="noStrike" kern="0" cap="none" spc="-5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405" y="1594489"/>
            <a:ext cx="7486314" cy="237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kern="0" spc="-5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“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Kun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kburi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li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int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Malti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u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tħalli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qatt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id-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daqs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ta’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pajjiżna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jżommok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lura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milli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tilħaq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il-potenzjal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tiegħek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Dejjem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tajjar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il-bandiera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Maltija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fl-ogħla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kern="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quċċata</a:t>
            </a:r>
            <a:r>
              <a:rPr lang="en-GB" sz="24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.”</a:t>
            </a:r>
            <a:r>
              <a:rPr lang="mt-MT" sz="24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endParaRPr lang="mt-MT" sz="2400" kern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13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b="1" kern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Ċensu Tabone </a:t>
            </a:r>
          </a:p>
          <a:p>
            <a:pPr lvl="0">
              <a:lnSpc>
                <a:spcPct val="13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000" b="1" i="1" kern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President ta’ Malta (1989 – 1994)</a:t>
            </a:r>
            <a:endParaRPr lang="mt-MT" sz="2000" b="1" i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098" name="Picture 2" descr="Ċensu Tabone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26" y="1136606"/>
            <a:ext cx="1905858" cy="25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wdjo: Bħal-lum twieled Rużar Briffa - Newsbo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r="16914"/>
          <a:stretch/>
        </p:blipFill>
        <p:spPr bwMode="auto">
          <a:xfrm>
            <a:off x="9645445" y="4043468"/>
            <a:ext cx="1886194" cy="25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809" y="4171287"/>
            <a:ext cx="8524567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mt-MT" sz="2400" smtClean="0">
                <a:latin typeface="Arial" panose="020B0604020202020204" pitchFamily="34" charset="0"/>
                <a:cs typeface="Arial" panose="020B0604020202020204" pitchFamily="34" charset="0"/>
              </a:rPr>
              <a:t>U l-Kotra għanniet f’daqqa - u semmgħet mal-irjieħ</a:t>
            </a:r>
          </a:p>
          <a:p>
            <a:pPr>
              <a:lnSpc>
                <a:spcPct val="130000"/>
              </a:lnSpc>
            </a:pPr>
            <a:r>
              <a:rPr lang="mt-MT" sz="2400" smtClean="0">
                <a:latin typeface="Arial" panose="020B0604020202020204" pitchFamily="34" charset="0"/>
                <a:cs typeface="Arial" panose="020B0604020202020204" pitchFamily="34" charset="0"/>
              </a:rPr>
              <a:t>L-Innu ta’ Malta tagħna, - u l-leħen kien rebbieħ</a:t>
            </a:r>
          </a:p>
          <a:p>
            <a:pPr>
              <a:lnSpc>
                <a:spcPct val="130000"/>
              </a:lnSpc>
            </a:pPr>
            <a:r>
              <a:rPr lang="mt-MT" sz="2400" b="1" smtClean="0">
                <a:latin typeface="Arial" panose="020B0604020202020204" pitchFamily="34" charset="0"/>
                <a:cs typeface="Arial" panose="020B0604020202020204" pitchFamily="34" charset="0"/>
              </a:rPr>
              <a:t>Strofa mill-poeżija Jum ir-Rebħ ta’ Rużar Briffa </a:t>
            </a:r>
          </a:p>
          <a:p>
            <a:pPr>
              <a:lnSpc>
                <a:spcPct val="130000"/>
              </a:lnSpc>
            </a:pPr>
            <a:r>
              <a:rPr lang="mt-MT" sz="2400" b="1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t-MT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Tabib u Poeta</a:t>
            </a:r>
            <a:r>
              <a:rPr lang="mt-MT" sz="2400" b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t-MT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843" y="1782160"/>
            <a:ext cx="5818766" cy="1546798"/>
          </a:xfrm>
        </p:spPr>
        <p:txBody>
          <a:bodyPr>
            <a:noAutofit/>
          </a:bodyPr>
          <a:lstStyle/>
          <a:p>
            <a:pPr algn="ctr"/>
            <a:r>
              <a:rPr lang="mt-MT" sz="9600" b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Bauhaus 93" panose="04030905020B02020C02" pitchFamily="82" charset="0"/>
              </a:rPr>
              <a:t>Tmiem</a:t>
            </a:r>
            <a:endParaRPr lang="mt-MT" sz="9600" b="1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5378" y="4148263"/>
            <a:ext cx="632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3200" b="1" smtClean="0">
                <a:solidFill>
                  <a:srgbClr val="002060"/>
                </a:solidFill>
              </a:rPr>
              <a:t>malti.skola.edu.mt</a:t>
            </a:r>
            <a:endParaRPr lang="mt-MT" sz="3200" b="1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1415" y="5259955"/>
            <a:ext cx="2871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663"/>
            <a:r>
              <a:rPr lang="mt-MT" sz="2800" b="1" i="1">
                <a:solidFill>
                  <a:srgbClr val="002060"/>
                </a:solidFill>
              </a:rPr>
              <a:t>Martina </a:t>
            </a:r>
            <a:r>
              <a:rPr lang="mt-MT" sz="3200" b="1" i="1">
                <a:solidFill>
                  <a:srgbClr val="002060"/>
                </a:solidFill>
              </a:rPr>
              <a:t>Bezzina</a:t>
            </a:r>
            <a:endParaRPr lang="mt-MT" sz="28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06588" y="455752"/>
            <a:ext cx="7582808" cy="20005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4000" b="1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Għaliex? Jedd il-Lsien Malti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4000" b="1" i="1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Dun Karm  </a:t>
            </a:r>
            <a:endParaRPr lang="mt-MT" sz="4000" b="1" i="1" u="none" strike="noStrike" kern="1200" cap="none" spc="-5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Picture 4" descr="Al Lamsa Al Fannya Stationery L.L.C (Artistic Touch)(Fine Art Materials,  Office Stationery, Copy Center, Computer Accessories, Gift Items, AutoCAD  Plotting, Design House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89396" y="276092"/>
            <a:ext cx="3146962" cy="27376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 rot="21374550">
            <a:off x="8619679" y="1067845"/>
            <a:ext cx="2689040" cy="11541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3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Analiżi tal-poeżija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23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3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Preżentazzjoni 2</a:t>
            </a:r>
            <a:endParaRPr lang="en-GB" sz="23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677993" y="2805186"/>
            <a:ext cx="4431952" cy="28958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0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Xi tifsir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0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Xi t</a:t>
            </a:r>
            <a:r>
              <a:rPr lang="mt-MT" sz="3000" b="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ermini </a:t>
            </a:r>
            <a:r>
              <a:rPr lang="mt-MT" sz="30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letterarji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0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Tema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0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Binja</a:t>
            </a:r>
          </a:p>
        </p:txBody>
      </p:sp>
      <p:sp>
        <p:nvSpPr>
          <p:cNvPr id="7" name="Rectangle 7"/>
          <p:cNvSpPr/>
          <p:nvPr/>
        </p:nvSpPr>
        <p:spPr>
          <a:xfrm>
            <a:off x="7109620" y="4362912"/>
            <a:ext cx="4902871" cy="18595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mt-MT" sz="2100" b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Kriterju tal-Assessjar </a:t>
            </a:r>
            <a:r>
              <a:rPr lang="en-GB" sz="21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1</a:t>
            </a:r>
            <a:r>
              <a:rPr lang="mt-MT" sz="21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5</a:t>
            </a:r>
            <a:r>
              <a:rPr lang="en-GB" sz="21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.3 </a:t>
            </a:r>
            <a:r>
              <a:rPr lang="mt-MT" sz="2100" b="1">
                <a:solidFill>
                  <a:srgbClr val="000000"/>
                </a:solidFill>
                <a:latin typeface="Arial" pitchFamily="34"/>
                <a:cs typeface="Arial" pitchFamily="34"/>
              </a:rPr>
              <a:t>b </a:t>
            </a:r>
            <a:r>
              <a:rPr lang="mt-MT" sz="2100" b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/>
            </a:r>
            <a:br>
              <a:rPr lang="mt-MT" sz="2100" b="1" smtClean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r>
              <a:rPr lang="en-GB" sz="210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Nevalwa</a:t>
            </a:r>
            <a:r>
              <a:rPr lang="mt-MT" sz="210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mt-MT" sz="2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t-tema f’poeżiji ta’ Dun Karm. </a:t>
            </a:r>
            <a:endParaRPr lang="en-GB" sz="21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6960" y="3160912"/>
            <a:ext cx="4368517" cy="14325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mt-MT" sz="21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Kisba 15 </a:t>
            </a:r>
            <a:r>
              <a:rPr lang="mt-MT" sz="21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Napprezza l-poeżiji tal-poeta nazzjonali, Dun Karm Psaila.</a:t>
            </a:r>
            <a:endParaRPr lang="en-GB" sz="21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279883" y="401783"/>
            <a:ext cx="6109854" cy="61791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1" i="0" u="none" strike="noStrike" kern="0" cap="none" spc="-50" baseline="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2600" kern="0" spc="-5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b="1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Għaliex? </a:t>
            </a:r>
            <a:r>
              <a:rPr lang="mt-MT" sz="2400" b="1" kern="0" spc="-5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Jedd l-Ilsien </a:t>
            </a:r>
            <a:r>
              <a:rPr lang="mt-MT" sz="2400" b="1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Malti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2400" kern="0" spc="-5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Għaliex </a:t>
            </a:r>
            <a:r>
              <a:rPr lang="mt-MT" sz="2400" kern="0" spc="-50">
                <a:solidFill>
                  <a:srgbClr val="000000"/>
                </a:solidFill>
                <a:latin typeface="Arial" pitchFamily="34"/>
                <a:cs typeface="Arial" pitchFamily="34"/>
              </a:rPr>
              <a:t>tarmih </a:t>
            </a:r>
            <a:r>
              <a:rPr lang="mt-MT" sz="2400" kern="0" spc="-5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l-Ilsien </a:t>
            </a:r>
            <a:r>
              <a:rPr lang="mt-MT" sz="2400" kern="0" spc="-5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li tatek </a:t>
            </a:r>
            <a:r>
              <a:rPr lang="mt-MT" sz="24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ommok,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u </a:t>
            </a:r>
            <a:r>
              <a:rPr lang="mt-MT" sz="2400" kern="0" spc="-5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titlef għaqlek wara lsien </a:t>
            </a:r>
            <a:r>
              <a:rPr lang="mt-MT" sz="24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barrani?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Maltija kienet l-ewwel kelma f’fommok, 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U bil-Malti tkellimt tifel daħkani.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2400" kern="0" spc="-5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U kiber miegħek </a:t>
            </a:r>
            <a:r>
              <a:rPr lang="mt-MT" sz="2400" kern="0" spc="-5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dak </a:t>
            </a:r>
            <a:r>
              <a:rPr lang="mt-MT" sz="2400" kern="0" spc="-5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l-ilsien </a:t>
            </a:r>
            <a:r>
              <a:rPr lang="mt-MT" sz="24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ewlieni,</a:t>
            </a: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u ġmielu ntiseġ mal-ġrajjiet ta’ ħajtek:</a:t>
            </a: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bih fissirt qalbek meta sfajtli hieni,</a:t>
            </a: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bih fissirt għommtok meta mbikki rajtek.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8441" y="550348"/>
            <a:ext cx="1153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dritt</a:t>
            </a:r>
            <a:endParaRPr lang="en-GB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4151" y="2744575"/>
            <a:ext cx="2701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6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ħalqek</a:t>
            </a:r>
            <a:endParaRPr lang="en-GB" sz="2600" b="1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9849" y="4938802"/>
            <a:ext cx="3280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mt-MT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waħħad, tħawwad</a:t>
            </a:r>
            <a:endParaRPr lang="en-GB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1777" y="5525625"/>
            <a:ext cx="1856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</a:t>
            </a:r>
            <a:endParaRPr lang="en-GB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7745" y="6088466"/>
            <a:ext cx="2204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inkwiet</a:t>
            </a:r>
            <a:endParaRPr lang="en-GB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Adorable Little Boy Smiles For Camera On Bridge Stock Photo - Download 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10" y="3714807"/>
            <a:ext cx="1940896" cy="2914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074048" y="1042791"/>
            <a:ext cx="76592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3564" y="3237018"/>
            <a:ext cx="108758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63882" y="5420855"/>
            <a:ext cx="87609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19834" y="6018068"/>
            <a:ext cx="6547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2"/>
          </p:cNvCxnSpPr>
          <p:nvPr/>
        </p:nvCxnSpPr>
        <p:spPr>
          <a:xfrm flipH="1">
            <a:off x="1963882" y="6580909"/>
            <a:ext cx="137092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05788" y="2179915"/>
            <a:ext cx="2857500" cy="136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mt-MT" sz="2400" smtClean="0">
                <a:latin typeface="Bahnschrift" panose="020B0502040204020203" pitchFamily="34" charset="0"/>
                <a:ea typeface="Adobe Fan Heiti Std B" panose="020B0700000000000000" pitchFamily="34" charset="-128"/>
              </a:rPr>
              <a:t>Ikklikkja hawn biex tara t-tifsir kollu.</a:t>
            </a:r>
            <a:endParaRPr lang="mt-MT" sz="2400">
              <a:latin typeface="Bahnschrift" panose="020B0502040204020203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1" name="Action Button: Custom 30">
            <a:hlinkClick r:id="" action="ppaction://noaction" highlightClick="1"/>
          </p:cNvPr>
          <p:cNvSpPr/>
          <p:nvPr/>
        </p:nvSpPr>
        <p:spPr>
          <a:xfrm>
            <a:off x="9005788" y="483006"/>
            <a:ext cx="2857500" cy="1485900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kern="0" spc="-50">
                <a:solidFill>
                  <a:srgbClr val="000000"/>
                </a:solidFill>
                <a:latin typeface="Bahnschrift" panose="020B0502040204020203" pitchFamily="34" charset="0"/>
                <a:ea typeface="Adobe Fan Heiti Std B" panose="020B0700000000000000" pitchFamily="34" charset="-128"/>
                <a:cs typeface="Arial" pitchFamily="34"/>
              </a:rPr>
              <a:t>Ikklikkja fuq il-linji taħt il-kliem biex tara </a:t>
            </a:r>
            <a:r>
              <a:rPr lang="mt-MT" sz="2400" kern="0" spc="-50" smtClean="0">
                <a:solidFill>
                  <a:srgbClr val="000000"/>
                </a:solidFill>
                <a:latin typeface="Bahnschrift" panose="020B0502040204020203" pitchFamily="34" charset="0"/>
                <a:ea typeface="Adobe Fan Heiti Std B" panose="020B0700000000000000" pitchFamily="34" charset="-128"/>
                <a:cs typeface="Arial" pitchFamily="34"/>
              </a:rPr>
              <a:t>t-tifsir.</a:t>
            </a:r>
            <a:endParaRPr lang="en-GB" sz="2400" kern="0" spc="-50" dirty="0">
              <a:solidFill>
                <a:srgbClr val="000000"/>
              </a:solidFill>
              <a:latin typeface="Bahnschrift" panose="020B0502040204020203" pitchFamily="34" charset="0"/>
              <a:ea typeface="Adobe Fan Heiti Std B" panose="020B0700000000000000" pitchFamily="34" charset="-128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10" grpId="0"/>
      <p:bldP spid="10" grpId="1"/>
      <p:bldP spid="10" grpId="2"/>
      <p:bldP spid="10" grpId="3"/>
      <p:bldP spid="15" grpId="0"/>
      <p:bldP spid="15" grpId="1"/>
      <p:bldP spid="15" grpId="2"/>
      <p:bldP spid="15" grpId="3"/>
      <p:bldP spid="19" grpId="0"/>
      <p:bldP spid="19" grpId="1"/>
      <p:bldP spid="19" grpId="2"/>
      <p:bldP spid="19" grpId="3"/>
      <p:bldP spid="22" grpId="0"/>
      <p:bldP spid="22" grpId="1"/>
      <p:bldP spid="22" grpId="2"/>
      <p:bldP spid="2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21046" y="4333196"/>
            <a:ext cx="3341110" cy="73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600" b="1" i="0" u="none" strike="noStrike" kern="0" cap="none" spc="-50" baseline="0" dirty="0" smtClean="0">
                <a:solidFill>
                  <a:srgbClr val="C55A11"/>
                </a:solidFill>
                <a:uFillTx/>
                <a:latin typeface="Arial" pitchFamily="34"/>
                <a:cs typeface="Arial" pitchFamily="34"/>
              </a:rPr>
              <a:t>tagħti </a:t>
            </a:r>
            <a:r>
              <a:rPr lang="mt-MT" sz="2600" b="1" i="0" u="none" strike="noStrike" kern="0" cap="none" spc="-50" baseline="0" dirty="0">
                <a:solidFill>
                  <a:srgbClr val="C55A11"/>
                </a:solidFill>
                <a:uFillTx/>
                <a:latin typeface="Arial" pitchFamily="34"/>
                <a:cs typeface="Arial" pitchFamily="34"/>
              </a:rPr>
              <a:t>l-ġenb, taqliba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756552" y="1025235"/>
            <a:ext cx="6109854" cy="2810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1" i="0" u="none" strike="noStrike" kern="0" cap="none" spc="-50" baseline="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2600" kern="0" spc="-5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2600" kern="0" spc="-5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6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Għaliex immela tiċħad, Malti ħija,</a:t>
            </a: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600" kern="0" spc="-5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l</a:t>
            </a:r>
            <a:r>
              <a:rPr lang="mt-MT" sz="26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il dan il-lsien li bih int Malti sewwa?</a:t>
            </a: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6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Ħobb, jekk jiswewlek, l-ilsna barranija,</a:t>
            </a:r>
          </a:p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6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Iżda le tbarri lil min hu ta’ ġewwa.</a:t>
            </a:r>
            <a:endParaRPr lang="mt-MT" sz="2600" kern="0" spc="-5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Cloud Callout 13"/>
          <p:cNvSpPr/>
          <p:nvPr/>
        </p:nvSpPr>
        <p:spPr>
          <a:xfrm>
            <a:off x="5784760" y="3502460"/>
            <a:ext cx="3092387" cy="1661472"/>
          </a:xfrm>
          <a:custGeom>
            <a:avLst>
              <a:gd name="f0" fmla="val 6025"/>
              <a:gd name="f1" fmla="val 3433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*/ 0 f9 1"/>
              <a:gd name="f194" fmla="*/ f7 f2 1"/>
              <a:gd name="f195" fmla="*/ f179 f2 1"/>
              <a:gd name="f196" fmla="+- f8 0 f7"/>
              <a:gd name="f197" fmla="pin -2147483647 f0 2147483647"/>
              <a:gd name="f198" fmla="pin -2147483647 f1 2147483647"/>
              <a:gd name="f199" fmla="*/ f186 f2 1"/>
              <a:gd name="f200" fmla="*/ f187 f2 1"/>
              <a:gd name="f201" fmla="*/ f188 f2 1"/>
              <a:gd name="f202" fmla="*/ f189 f2 1"/>
              <a:gd name="f203" fmla="*/ f190 f2 1"/>
              <a:gd name="f204" fmla="val f197"/>
              <a:gd name="f205" fmla="val f198"/>
              <a:gd name="f206" fmla="*/ f193 1 f4"/>
              <a:gd name="f207" fmla="*/ f194 1 f4"/>
              <a:gd name="f208" fmla="*/ f195 1 f4"/>
              <a:gd name="f209" fmla="*/ f196 1 21600"/>
              <a:gd name="f210" fmla="*/ f197 f191 1"/>
              <a:gd name="f211" fmla="*/ f198 f192 1"/>
              <a:gd name="f212" fmla="*/ f199 1 f4"/>
              <a:gd name="f213" fmla="*/ f200 1 f4"/>
              <a:gd name="f214" fmla="*/ f201 1 f4"/>
              <a:gd name="f215" fmla="*/ f202 1 f4"/>
              <a:gd name="f216" fmla="*/ f203 1 f4"/>
              <a:gd name="f217" fmla="+- f204 0 10800"/>
              <a:gd name="f218" fmla="+- f205 0 10800"/>
              <a:gd name="f219" fmla="+- 0 0 f206"/>
              <a:gd name="f220" fmla="+- f207 0 f3"/>
              <a:gd name="f221" fmla="+- f208 0 f3"/>
              <a:gd name="f222" fmla="*/ 3000 f209 1"/>
              <a:gd name="f223" fmla="*/ 17110 f209 1"/>
              <a:gd name="f224" fmla="*/ 17330 f209 1"/>
              <a:gd name="f225" fmla="*/ 3320 f209 1"/>
              <a:gd name="f226" fmla="*/ 0 f209 1"/>
              <a:gd name="f227" fmla="*/ 10800 f209 1"/>
              <a:gd name="f228" fmla="*/ 21600 f209 1"/>
              <a:gd name="f229" fmla="+- f212 0 f3"/>
              <a:gd name="f230" fmla="+- f213 0 f3"/>
              <a:gd name="f231" fmla="+- f214 0 f3"/>
              <a:gd name="f232" fmla="+- f215 0 f3"/>
              <a:gd name="f233" fmla="*/ f204 f191 1"/>
              <a:gd name="f234" fmla="*/ f205 f192 1"/>
              <a:gd name="f235" fmla="+- f216 0 f3"/>
              <a:gd name="f236" fmla="+- 0 0 f218"/>
              <a:gd name="f237" fmla="+- 0 0 f217"/>
              <a:gd name="f238" fmla="*/ f219 f2 1"/>
              <a:gd name="f239" fmla="+- f221 0 f220"/>
              <a:gd name="f240" fmla="*/ f226 1 f209"/>
              <a:gd name="f241" fmla="*/ f227 1 f209"/>
              <a:gd name="f242" fmla="*/ f228 1 f209"/>
              <a:gd name="f243" fmla="*/ f222 1 f209"/>
              <a:gd name="f244" fmla="*/ f223 1 f209"/>
              <a:gd name="f245" fmla="*/ f225 1 f209"/>
              <a:gd name="f246" fmla="*/ f224 1 f209"/>
              <a:gd name="f247" fmla="*/ f238 1 f9"/>
              <a:gd name="f248" fmla="+- 0 0 f236"/>
              <a:gd name="f249" fmla="+- 0 0 f237"/>
              <a:gd name="f250" fmla="*/ f243 f191 1"/>
              <a:gd name="f251" fmla="*/ f244 f191 1"/>
              <a:gd name="f252" fmla="*/ f246 f192 1"/>
              <a:gd name="f253" fmla="*/ f245 f192 1"/>
              <a:gd name="f254" fmla="*/ f240 f191 1"/>
              <a:gd name="f255" fmla="*/ f241 f192 1"/>
              <a:gd name="f256" fmla="*/ f241 f191 1"/>
              <a:gd name="f257" fmla="*/ f242 f192 1"/>
              <a:gd name="f258" fmla="*/ f242 f191 1"/>
              <a:gd name="f259" fmla="*/ f240 f192 1"/>
              <a:gd name="f260" fmla="+- f247 0 f3"/>
              <a:gd name="f261" fmla="+- 0 0 f248"/>
              <a:gd name="f262" fmla="+- 0 0 f249"/>
              <a:gd name="f263" fmla="at2 f261 f262"/>
              <a:gd name="f264" fmla="+- f260 f3 0"/>
              <a:gd name="f265" fmla="+- f263 f3 0"/>
              <a:gd name="f266" fmla="*/ f264 f9 1"/>
              <a:gd name="f267" fmla="*/ f265 f9 1"/>
              <a:gd name="f268" fmla="*/ f266 1 f2"/>
              <a:gd name="f269" fmla="*/ f267 1 f2"/>
              <a:gd name="f270" fmla="+- 0 0 f268"/>
              <a:gd name="f271" fmla="+- 0 0 f269"/>
              <a:gd name="f272" fmla="+- 0 0 f270"/>
              <a:gd name="f273" fmla="val f271"/>
              <a:gd name="f274" fmla="*/ f272 f2 1"/>
              <a:gd name="f275" fmla="+- 0 0 f273"/>
              <a:gd name="f276" fmla="*/ f274 1 f9"/>
              <a:gd name="f277" fmla="*/ f275 f2 1"/>
              <a:gd name="f278" fmla="+- f276 0 f3"/>
              <a:gd name="f279" fmla="*/ f277 1 f9"/>
              <a:gd name="f280" fmla="cos 1 f278"/>
              <a:gd name="f281" fmla="sin 1 f278"/>
              <a:gd name="f282" fmla="+- f279 0 f3"/>
              <a:gd name="f283" fmla="+- 0 0 f280"/>
              <a:gd name="f284" fmla="+- 0 0 f281"/>
              <a:gd name="f285" fmla="+- 0 0 f283"/>
              <a:gd name="f286" fmla="+- 0 0 f284"/>
              <a:gd name="f287" fmla="+- f282 f3 0"/>
              <a:gd name="f288" fmla="val f285"/>
              <a:gd name="f289" fmla="val f286"/>
              <a:gd name="f290" fmla="*/ f287 f9 1"/>
              <a:gd name="f291" fmla="+- 0 0 f288"/>
              <a:gd name="f292" fmla="+- 0 0 f289"/>
              <a:gd name="f293" fmla="*/ f290 1 f2"/>
              <a:gd name="f294" fmla="*/ 1800 f291 1"/>
              <a:gd name="f295" fmla="*/ 1800 f292 1"/>
              <a:gd name="f296" fmla="*/ 1200 f291 1"/>
              <a:gd name="f297" fmla="*/ 1200 f292 1"/>
              <a:gd name="f298" fmla="*/ 700 f291 1"/>
              <a:gd name="f299" fmla="*/ 700 f292 1"/>
              <a:gd name="f300" fmla="+- 0 0 f293"/>
              <a:gd name="f301" fmla="*/ f294 f294 1"/>
              <a:gd name="f302" fmla="*/ f295 f295 1"/>
              <a:gd name="f303" fmla="*/ f296 f296 1"/>
              <a:gd name="f304" fmla="*/ f297 f297 1"/>
              <a:gd name="f305" fmla="*/ f298 f298 1"/>
              <a:gd name="f306" fmla="*/ f299 f299 1"/>
              <a:gd name="f307" fmla="+- 0 0 f300"/>
              <a:gd name="f308" fmla="+- f301 f302 0"/>
              <a:gd name="f309" fmla="+- f303 f304 0"/>
              <a:gd name="f310" fmla="+- f305 f306 0"/>
              <a:gd name="f311" fmla="*/ f307 f2 1"/>
              <a:gd name="f312" fmla="sqrt f308"/>
              <a:gd name="f313" fmla="sqrt f309"/>
              <a:gd name="f314" fmla="sqrt f310"/>
              <a:gd name="f315" fmla="*/ f311 1 f9"/>
              <a:gd name="f316" fmla="*/ f178 1 f312"/>
              <a:gd name="f317" fmla="*/ f181 1 f313"/>
              <a:gd name="f318" fmla="*/ f183 1 f314"/>
              <a:gd name="f319" fmla="+- f315 0 f3"/>
              <a:gd name="f320" fmla="*/ f291 f316 1"/>
              <a:gd name="f321" fmla="*/ f292 f316 1"/>
              <a:gd name="f322" fmla="*/ f291 f317 1"/>
              <a:gd name="f323" fmla="*/ f292 f317 1"/>
              <a:gd name="f324" fmla="*/ f291 f318 1"/>
              <a:gd name="f325" fmla="*/ f292 f318 1"/>
              <a:gd name="f326" fmla="sin 1 f319"/>
              <a:gd name="f327" fmla="cos 1 f319"/>
              <a:gd name="f328" fmla="+- 0 0 f326"/>
              <a:gd name="f329" fmla="+- 0 0 f327"/>
              <a:gd name="f330" fmla="+- f204 0 f324"/>
              <a:gd name="f331" fmla="+- f205 0 f325"/>
              <a:gd name="f332" fmla="+- 0 0 f328"/>
              <a:gd name="f333" fmla="+- 0 0 f329"/>
              <a:gd name="f334" fmla="val f332"/>
              <a:gd name="f335" fmla="val f333"/>
              <a:gd name="f336" fmla="+- 0 0 f334"/>
              <a:gd name="f337" fmla="+- 0 0 f335"/>
              <a:gd name="f338" fmla="*/ 10800 f336 1"/>
              <a:gd name="f339" fmla="*/ 10800 f337 1"/>
              <a:gd name="f340" fmla="+- f338 10800 0"/>
              <a:gd name="f341" fmla="+- f339 10800 0"/>
              <a:gd name="f342" fmla="*/ f338 1 12"/>
              <a:gd name="f343" fmla="*/ f339 1 12"/>
              <a:gd name="f344" fmla="+- f204 0 f340"/>
              <a:gd name="f345" fmla="+- f205 0 f341"/>
              <a:gd name="f346" fmla="*/ f344 1 3"/>
              <a:gd name="f347" fmla="*/ f345 1 3"/>
              <a:gd name="f348" fmla="*/ f344 2 1"/>
              <a:gd name="f349" fmla="*/ f345 2 1"/>
              <a:gd name="f350" fmla="*/ f348 1 3"/>
              <a:gd name="f351" fmla="*/ f349 1 3"/>
              <a:gd name="f352" fmla="+- f346 f340 0"/>
              <a:gd name="f353" fmla="+- f347 f341 0"/>
              <a:gd name="f354" fmla="+- f352 0 f342"/>
              <a:gd name="f355" fmla="+- f353 0 f343"/>
              <a:gd name="f356" fmla="+- f350 f340 0"/>
              <a:gd name="f357" fmla="+- f351 f341 0"/>
              <a:gd name="f358" fmla="+- f354 0 f320"/>
              <a:gd name="f359" fmla="+- f355 0 f321"/>
              <a:gd name="f360" fmla="+- f356 0 f322"/>
              <a:gd name="f361" fmla="+- f357 0 f323"/>
            </a:gdLst>
            <a:ahLst>
              <a:ahXY gdRefX="f0" minX="f185" maxX="f10" gdRefY="f1" minY="f185" maxY="f10">
                <a:pos x="f210" y="f21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9">
                <a:pos x="f254" y="f255"/>
              </a:cxn>
              <a:cxn ang="f230">
                <a:pos x="f256" y="f257"/>
              </a:cxn>
              <a:cxn ang="f231">
                <a:pos x="f258" y="f255"/>
              </a:cxn>
              <a:cxn ang="f232">
                <a:pos x="f256" y="f259"/>
              </a:cxn>
              <a:cxn ang="f235">
                <a:pos x="f233" y="f234"/>
              </a:cxn>
            </a:cxnLst>
            <a:rect l="f250" t="f253" r="f251" b="f252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58" y="f359"/>
                </a:moveTo>
                <a:arcTo wR="f180" hR="f180" stAng="f220" swAng="f239"/>
                <a:close/>
              </a:path>
              <a:path w="21600" h="21600">
                <a:moveTo>
                  <a:pt x="f360" y="f361"/>
                </a:moveTo>
                <a:arcTo wR="f182" hR="f182" stAng="f220" swAng="f239"/>
                <a:close/>
              </a:path>
              <a:path w="21600" h="21600">
                <a:moveTo>
                  <a:pt x="f330" y="f331"/>
                </a:moveTo>
                <a:arcTo wR="f184" hR="f184" stAng="f220" swAng="f239"/>
                <a:close/>
              </a:path>
            </a:pathLst>
          </a:cu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1" cap="flat">
            <a:solidFill>
              <a:srgbClr val="799A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3200" b="1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Xi tifsir</a:t>
            </a:r>
            <a:endParaRPr lang="en-GB" sz="3200" b="1" i="0" u="none" strike="noStrike" kern="0" cap="none" spc="-5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2772" y="661664"/>
            <a:ext cx="3203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6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mt-MT" sz="26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innega, twarrab</a:t>
            </a:r>
            <a:endParaRPr lang="en-GB" sz="2600" b="1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86025" y="3789714"/>
            <a:ext cx="142875" cy="70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05533" y="1136318"/>
            <a:ext cx="14312" cy="397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77226" y="643875"/>
            <a:ext cx="11159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600" b="1" dirty="0" smtClean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</a:t>
            </a:r>
            <a:endParaRPr lang="en-GB" sz="2600" b="1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960528" y="1136318"/>
            <a:ext cx="1027108" cy="406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4" name="Picture 4" descr="Flag of Malta On the Stock Footage Video (100% Royalty-free) 15039349 | 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3"/>
          <a:stretch/>
        </p:blipFill>
        <p:spPr bwMode="auto">
          <a:xfrm>
            <a:off x="9441491" y="4333196"/>
            <a:ext cx="2269064" cy="22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005788" y="2179915"/>
            <a:ext cx="2857500" cy="136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mt-MT" sz="2400" smtClean="0">
                <a:latin typeface="Bahnschrift" panose="020B0502040204020203" pitchFamily="34" charset="0"/>
                <a:ea typeface="Adobe Fan Heiti Std B" panose="020B0700000000000000" pitchFamily="34" charset="-128"/>
              </a:rPr>
              <a:t>Ikklikkja hawn biex tara t-tifsir kollu.</a:t>
            </a:r>
            <a:endParaRPr lang="mt-MT" sz="2400">
              <a:latin typeface="Bahnschrift" panose="020B0502040204020203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9005788" y="483006"/>
            <a:ext cx="2857500" cy="1485900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400" kern="0" spc="-50">
                <a:solidFill>
                  <a:srgbClr val="000000"/>
                </a:solidFill>
                <a:latin typeface="Bahnschrift" panose="020B0502040204020203" pitchFamily="34" charset="0"/>
                <a:ea typeface="Adobe Fan Heiti Std B" panose="020B0700000000000000" pitchFamily="34" charset="-128"/>
                <a:cs typeface="Arial" pitchFamily="34"/>
              </a:rPr>
              <a:t>Ikklikkja fuq il-linji taħt il-kliem biex tara </a:t>
            </a:r>
            <a:r>
              <a:rPr lang="mt-MT" sz="2400" kern="0" spc="-50" smtClean="0">
                <a:solidFill>
                  <a:srgbClr val="000000"/>
                </a:solidFill>
                <a:latin typeface="Bahnschrift" panose="020B0502040204020203" pitchFamily="34" charset="0"/>
                <a:ea typeface="Adobe Fan Heiti Std B" panose="020B0700000000000000" pitchFamily="34" charset="-128"/>
                <a:cs typeface="Arial" pitchFamily="34"/>
              </a:rPr>
              <a:t>t-tifsir.</a:t>
            </a:r>
            <a:endParaRPr lang="en-GB" sz="2400" kern="0" spc="-50" dirty="0">
              <a:solidFill>
                <a:srgbClr val="000000"/>
              </a:solidFill>
              <a:latin typeface="Bahnschrift" panose="020B0502040204020203" pitchFamily="34" charset="0"/>
              <a:ea typeface="Adobe Fan Heiti Std B" panose="020B0700000000000000" pitchFamily="34" charset="-128"/>
              <a:cs typeface="Arial" pitchFamily="3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68531" y="1968906"/>
            <a:ext cx="10253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94553" y="1979112"/>
            <a:ext cx="83924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71700" y="3727368"/>
            <a:ext cx="73383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68506" y="1011382"/>
            <a:ext cx="9542486" cy="50206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F’din il-poeżija Dun Karm jieħu l-forma ta’ ħabib li qiegħed </a:t>
            </a:r>
            <a:r>
              <a:rPr lang="mt-MT" sz="2800" b="1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jindirizza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waqt li jagħti parir lill-qarrej Malti biex jirrispetta </a:t>
            </a:r>
            <a:b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l-lingwa Maltija:</a:t>
            </a:r>
          </a:p>
          <a:p>
            <a:pPr marL="262798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120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- “Malti ħija” (v.9)</a:t>
            </a:r>
          </a:p>
          <a:p>
            <a:pPr marL="262798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- “Ħobb, jekk jiswewlek, l-ilsna barranija,</a:t>
            </a:r>
          </a:p>
          <a:p>
            <a:pPr marL="719998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Iżda le tbarri lil min hu ta’ ġewwa.” (v.11-12)</a:t>
            </a:r>
          </a:p>
          <a:p>
            <a:pPr marL="262798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- Jinqeda bit-tieni persuna </a:t>
            </a:r>
            <a:r>
              <a:rPr lang="mt-MT" sz="2800" b="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singular: 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“tatek” (v.1),</a:t>
            </a:r>
          </a:p>
          <a:p>
            <a:pPr marL="262798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 “</a:t>
            </a:r>
            <a:r>
              <a:rPr lang="mt-MT" sz="2800" b="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tkellimt” 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(v.4)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8620161" y="2548674"/>
            <a:ext cx="3280227" cy="2152735"/>
          </a:xfrm>
          <a:custGeom>
            <a:avLst>
              <a:gd name="f0" fmla="val -4513"/>
              <a:gd name="f1" fmla="val 1413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2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Apostrofi</a:t>
            </a:r>
            <a:r>
              <a:rPr lang="mt-MT" sz="2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 </a:t>
            </a:r>
            <a:r>
              <a:rPr lang="mt-MT" sz="22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L</a:t>
            </a:r>
            <a:r>
              <a:rPr lang="mt-MT" sz="2200" b="0" i="0" u="none" strike="noStrike" kern="0" cap="none" spc="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-indirizz </a:t>
            </a:r>
            <a:r>
              <a:rPr lang="mt-MT" sz="22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dirett lil persuna, oġġett, idea u l-bqija.</a:t>
            </a:r>
            <a:endParaRPr lang="en-GB" sz="22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-145142" y="1661647"/>
            <a:ext cx="9209672" cy="48258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Il-poeta fl-ewwel u l-aħħar strofa jsaqsi </a:t>
            </a:r>
            <a:r>
              <a:rPr lang="mt-MT" sz="2800" b="1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mistoqsija retorika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lill-qarrej: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- “</a:t>
            </a:r>
            <a:r>
              <a:rPr lang="mt-MT" sz="2800" b="1" i="0" u="none" strike="noStrike" kern="0" cap="none" spc="-50" baseline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Għaliex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tarmih il-lsien li tatek ommok,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u titlef għaqlek wara lsien barrani</a:t>
            </a:r>
            <a:r>
              <a:rPr lang="mt-MT" sz="2800" b="1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?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” (v. 1-2)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- “</a:t>
            </a:r>
            <a:r>
              <a:rPr lang="mt-MT" sz="2800" b="1" i="0" u="none" strike="noStrike" kern="0" cap="none" spc="-50" baseline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Għaliex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immela tiċħad, Malti ħija,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lil dan il-lsien li bih int Malti sewwa</a:t>
            </a:r>
            <a:r>
              <a:rPr lang="mt-MT" sz="2800" b="1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?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” (v. 9-10)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0" i="0" u="none" strike="noStrike" kern="0" cap="none" spc="-5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766627" y="4049237"/>
            <a:ext cx="3280227" cy="2051255"/>
          </a:xfrm>
          <a:custGeom>
            <a:avLst>
              <a:gd name="f0" fmla="val -11375"/>
              <a:gd name="f1" fmla="val 587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2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Paralleliżmu</a:t>
            </a:r>
            <a:r>
              <a:rPr lang="mt-MT" sz="2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 </a:t>
            </a:r>
            <a:r>
              <a:rPr lang="mt-MT" sz="22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</a:t>
            </a:r>
            <a:r>
              <a:rPr lang="mt-MT" sz="2200" b="0" i="0" u="none" strike="noStrike" kern="0" cap="none" spc="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r-repetizzjoni </a:t>
            </a:r>
            <a:r>
              <a:rPr lang="mt-MT" sz="22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tal-forma f’test letterarju biex joħloq effett partikolari.</a:t>
            </a:r>
            <a:endParaRPr lang="en-GB" sz="22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Picture 6" descr="Green Check Mark png download - 600*600 - Free Transparent Question png  Download. - CleanPNG / Kiss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66667"/>
            <a:ext cx="2497482" cy="16649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ounded Rectangular Callout 2"/>
          <p:cNvSpPr/>
          <p:nvPr/>
        </p:nvSpPr>
        <p:spPr>
          <a:xfrm>
            <a:off x="8766627" y="1225231"/>
            <a:ext cx="3280227" cy="2152735"/>
          </a:xfrm>
          <a:custGeom>
            <a:avLst>
              <a:gd name="f0" fmla="val -1599"/>
              <a:gd name="f1" fmla="val 1157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2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Mistoqsija retorika</a:t>
            </a:r>
            <a:r>
              <a:rPr lang="mt-MT" sz="2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 </a:t>
            </a:r>
            <a:r>
              <a:rPr lang="mt-MT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</a:t>
            </a:r>
            <a:r>
              <a:rPr lang="mt-MT" sz="2200" b="0" i="0" u="none" strike="noStrike" kern="1200" cap="none" spc="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istoqsija </a:t>
            </a:r>
            <a:r>
              <a:rPr lang="mt-MT" sz="2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li l-poeta jsaqsiha biex il-qarrej jirrifletti mhux iwieġeb.</a:t>
            </a:r>
            <a:endParaRPr lang="en-GB" sz="22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45573" y="235970"/>
            <a:ext cx="10392695" cy="51226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Dun Karm qed jindirizza lill-qarrej ta’ dak iż-żmien li kien jaħseb li t-Taljan huwa superjuri għall-Malti.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Dan japplika wkoll </a:t>
            </a:r>
            <a:r>
              <a:rPr lang="mt-MT" sz="2800" b="0" i="0" u="none" strike="noStrike" kern="0" cap="none" spc="-5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għall-mod kif illum, f’ċerti ċirkustanzi l-Ingliż jinħass superjuri u jintuża minflok</a:t>
            </a:r>
            <a:r>
              <a:rPr lang="mt-MT" sz="2800" b="0" i="0" u="none" strike="noStrike" kern="0" cap="none" spc="-5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i</a:t>
            </a:r>
            <a:r>
              <a:rPr lang="mt-MT" sz="2800" b="0" i="0" u="none" strike="noStrike" kern="0" cap="none" spc="-5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l-Malti. 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Iżda </a:t>
            </a:r>
            <a:r>
              <a:rPr lang="mt-MT" sz="2800" b="0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bħalma jgħid Dun Karm dawn il-lingwi għandhom jgħixu f’armonija flimkien bla ma wieħed jabbanduna l-lingwa materna.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3000" b="0" i="0" u="none" strike="noStrike" kern="0" cap="none" spc="-5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83" y="4787490"/>
            <a:ext cx="4709452" cy="1923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618345" y="1648942"/>
            <a:ext cx="10785206" cy="24436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R="0" lvl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1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It-tema</a:t>
            </a:r>
            <a:r>
              <a:rPr lang="mt-MT" sz="2800" b="1" i="0" u="none" strike="noStrike" kern="0" cap="none" spc="-5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tal-patrijottiżmu</a:t>
            </a:r>
            <a:endParaRPr lang="mt-MT" sz="2800" b="0" i="0" u="none" strike="noStrike" kern="0" cap="none" spc="-50" baseline="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0" indent="-4572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kern="0" spc="-5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Patrijottiżmu </a:t>
            </a:r>
            <a:r>
              <a:rPr lang="mt-MT" sz="2800" kern="0" spc="-5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- </a:t>
            </a:r>
            <a:r>
              <a:rPr lang="mt-MT" sz="2800" kern="0" spc="-5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imħabba u devozzjoni lejn in-nazzjoni tal-persuna.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Minħabba </a:t>
            </a: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li din il-poeżija turi mħabba lejn l-identità Maltija taqa’ taħt </a:t>
            </a:r>
            <a:r>
              <a:rPr lang="mt-MT" sz="280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it-tema tal-patrijottiżmu</a:t>
            </a:r>
            <a:r>
              <a:rPr lang="mt-MT" sz="2800" i="0" u="none" strike="noStrike" kern="0" cap="none" spc="-5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kern="0" spc="-5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Din hija tema li tispikka ħafna fil-poeżiji ta’ Dun Karm.</a:t>
            </a:r>
            <a:endParaRPr lang="mt-MT" sz="2800" b="0" i="0" u="none" strike="noStrike" kern="0" cap="none" spc="-5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3" name="Picture 3" descr="1,766 BEST &amp;quot;Maltese Flag&amp;quot; IMAGES, STOCK PHOTOS &amp;amp; VECTORS | Adobe Stock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6308" y="4269944"/>
            <a:ext cx="3889279" cy="25880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79817" y="369916"/>
            <a:ext cx="11401040" cy="35890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Dun Karm jaqbad partijiet differenti mill-ħajja tagħna biex juri li l-lingwa Maltija tikber magħna u b’hekk m’għandniex inwarrbuha: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- L-ewwel kelma li lissinna </a:t>
            </a:r>
            <a:r>
              <a:rPr lang="mt-MT" sz="2800" b="0" i="0" u="none" strike="noStrike" kern="0" cap="none" spc="-5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kienet </a:t>
            </a:r>
            <a:r>
              <a:rPr lang="mt-MT" sz="2800" b="0" i="0" u="none" strike="noStrike" kern="0" cap="none" spc="-50" baseline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Maltija (bil-Malti).</a:t>
            </a:r>
            <a:endParaRPr lang="mt-MT" sz="2800" b="0" i="0" u="none" strike="noStrike" kern="0" cap="none" spc="-5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- Fit-tfulija ferrieħa tagħna nitkellmu bil-Malti.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t-MT" sz="2800" b="0" i="0" u="none" strike="noStrike" kern="0" cap="none" spc="-5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- Bil-Malti nesprimu ruħna matul ħajjitna kemm fil-ferħ kif ukoll fin-niket. </a:t>
            </a:r>
            <a:endParaRPr lang="mt-MT" sz="3000" b="0" i="0" u="none" strike="noStrike" kern="0" cap="none" spc="-5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028" name="Picture 4" descr="growing and devoloping | Growing up, Let it be, Paren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4"/>
          <a:stretch/>
        </p:blipFill>
        <p:spPr bwMode="auto">
          <a:xfrm>
            <a:off x="3389098" y="4412687"/>
            <a:ext cx="5182477" cy="244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2290</TotalTime>
  <Words>781</Words>
  <Application>Microsoft Office PowerPoint</Application>
  <PresentationFormat>Widescreen</PresentationFormat>
  <Paragraphs>130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Fan Heiti Std B</vt:lpstr>
      <vt:lpstr>Arial</vt:lpstr>
      <vt:lpstr>Bahnschrift</vt:lpstr>
      <vt:lpstr>Bauhaus 93</vt:lpstr>
      <vt:lpstr>Calibri</vt:lpstr>
      <vt:lpstr>Calibri Light</vt:lpstr>
      <vt:lpstr>Office Theme</vt:lpstr>
      <vt:lpstr>Għaliex? Jedd il-Lsien Malti Dun Karm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Tmiem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 Karm  Il-poeta nazzjonali ta’ Malta  1871-1861</dc:title>
  <dc:creator>Martina Bezzina</dc:creator>
  <cp:lastModifiedBy>Microsoft account</cp:lastModifiedBy>
  <cp:revision>76</cp:revision>
  <cp:lastPrinted>2022-10-17T07:39:28Z</cp:lastPrinted>
  <dcterms:created xsi:type="dcterms:W3CDTF">2021-10-18T17:36:02Z</dcterms:created>
  <dcterms:modified xsi:type="dcterms:W3CDTF">2022-10-17T10:29:14Z</dcterms:modified>
</cp:coreProperties>
</file>