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72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7" r:id="rId13"/>
    <p:sldId id="266" r:id="rId14"/>
    <p:sldId id="269" r:id="rId15"/>
    <p:sldId id="270" r:id="rId16"/>
    <p:sldId id="268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681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4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303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087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57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306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667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44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44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79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7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3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91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87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43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80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8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97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6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1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sv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BCF662-011C-4DCC-ABAD-8F923C9F32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t-MT" b="1" smtClean="0"/>
              <a:t>Il-Passju</a:t>
            </a: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CDD9A59-7DF1-4226-ACF7-527B98DBED84}"/>
              </a:ext>
            </a:extLst>
          </p:cNvPr>
          <p:cNvSpPr txBox="1"/>
          <p:nvPr/>
        </p:nvSpPr>
        <p:spPr>
          <a:xfrm>
            <a:off x="3325960" y="3913241"/>
            <a:ext cx="554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28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Christiana </a:t>
            </a:r>
            <a:r>
              <a:rPr lang="mt-MT" sz="2800" b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Debono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0602686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8736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255BB1-143A-4478-969E-46512780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t-MT" b="1" dirty="0"/>
              <a:t>Xi trid tpenġi mal-art biex tilgħab il-passju?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7313311-D7E7-4362-BA58-B46099D5830D}"/>
              </a:ext>
            </a:extLst>
          </p:cNvPr>
          <p:cNvSpPr txBox="1"/>
          <p:nvPr/>
        </p:nvSpPr>
        <p:spPr>
          <a:xfrm>
            <a:off x="1657483" y="4757642"/>
            <a:ext cx="3782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600" b="1" dirty="0"/>
              <a:t>kaxxi u trijangli</a:t>
            </a:r>
            <a:endParaRPr lang="en-GB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3C05D7-899B-437F-BA73-F765863BC0DC}"/>
              </a:ext>
            </a:extLst>
          </p:cNvPr>
          <p:cNvSpPr txBox="1"/>
          <p:nvPr/>
        </p:nvSpPr>
        <p:spPr>
          <a:xfrm>
            <a:off x="7375434" y="4757642"/>
            <a:ext cx="3782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600" b="1" dirty="0"/>
              <a:t>trijangli u ċrieki</a:t>
            </a:r>
            <a:endParaRPr lang="en-GB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249083D-F063-4A8D-B0EE-36FBA7CB8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8" y="3014247"/>
            <a:ext cx="2537404" cy="16614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90B28D2-C96F-47EB-A581-209D16ACE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380" y="2876742"/>
            <a:ext cx="2944033" cy="1936488"/>
          </a:xfrm>
          <a:prstGeom prst="rect">
            <a:avLst/>
          </a:prstGeom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0602686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8" name="Action Button: Forward or Next 7">
            <a:hlinkClick r:id="" action="ppaction://hlinkshowjump?jump=previousslide" highlightClick="1"/>
          </p:cNvPr>
          <p:cNvSpPr/>
          <p:nvPr/>
        </p:nvSpPr>
        <p:spPr>
          <a:xfrm flipH="1">
            <a:off x="454297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21020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B548FF-DE89-4439-9152-3F5D696D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845732"/>
            <a:ext cx="9601196" cy="1303867"/>
          </a:xfrm>
        </p:spPr>
        <p:txBody>
          <a:bodyPr>
            <a:noAutofit/>
          </a:bodyPr>
          <a:lstStyle/>
          <a:p>
            <a:r>
              <a:rPr lang="mt-MT" sz="5400" dirty="0"/>
              <a:t>Il-kaxxi u t-trijangli kienu jitpenġew bil-_________ mal-art.</a:t>
            </a:r>
            <a:endParaRPr lang="en-GB" sz="5400" dirty="0"/>
          </a:p>
        </p:txBody>
      </p:sp>
      <p:pic>
        <p:nvPicPr>
          <p:cNvPr id="4098" name="Picture 2" descr="Filmat: Mhux biss ħafja ... imma tilgħab il-passju! - Newsbook">
            <a:extLst>
              <a:ext uri="{FF2B5EF4-FFF2-40B4-BE49-F238E27FC236}">
                <a16:creationId xmlns="" xmlns:a16="http://schemas.microsoft.com/office/drawing/2014/main" id="{8E3C1DBE-07E0-4599-918B-329220273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1"/>
          <a:stretch/>
        </p:blipFill>
        <p:spPr bwMode="auto">
          <a:xfrm>
            <a:off x="8126883" y="3708402"/>
            <a:ext cx="2866631" cy="221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2D1D9F2-AE68-437A-A0A9-47E2549ACA4C}"/>
              </a:ext>
            </a:extLst>
          </p:cNvPr>
          <p:cNvSpPr txBox="1"/>
          <p:nvPr/>
        </p:nvSpPr>
        <p:spPr>
          <a:xfrm>
            <a:off x="1377679" y="4226589"/>
            <a:ext cx="1314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800" b="1" dirty="0"/>
              <a:t>ġibs</a:t>
            </a:r>
            <a:endParaRPr lang="en-GB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C19C82-6284-4846-BC6B-409CB5F96A67}"/>
              </a:ext>
            </a:extLst>
          </p:cNvPr>
          <p:cNvSpPr txBox="1"/>
          <p:nvPr/>
        </p:nvSpPr>
        <p:spPr>
          <a:xfrm>
            <a:off x="5207141" y="4257368"/>
            <a:ext cx="2387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400" b="1" dirty="0"/>
              <a:t>pinna</a:t>
            </a:r>
            <a:endParaRPr lang="en-GB" sz="44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69D83A-2095-46A2-B09F-41C75FD02303}"/>
              </a:ext>
            </a:extLst>
          </p:cNvPr>
          <p:cNvSpPr txBox="1"/>
          <p:nvPr/>
        </p:nvSpPr>
        <p:spPr>
          <a:xfrm>
            <a:off x="3102255" y="4801935"/>
            <a:ext cx="1923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400" b="1" smtClean="0"/>
              <a:t>lapes</a:t>
            </a:r>
            <a:endParaRPr lang="en-GB" sz="4400" b="1" dirty="0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0602686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8" name="Action Button: Forward or Next 7">
            <a:hlinkClick r:id="" action="ppaction://hlinkshowjump?jump=previousslide" highlightClick="1"/>
          </p:cNvPr>
          <p:cNvSpPr/>
          <p:nvPr/>
        </p:nvSpPr>
        <p:spPr>
          <a:xfrm flipH="1">
            <a:off x="454297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99787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470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375 -0.254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4BB0E8-EB8B-4028-9117-6DC5715B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b="1" smtClean="0"/>
              <a:t>Agħżel </a:t>
            </a:r>
            <a:r>
              <a:rPr lang="mt-MT" b="1" dirty="0"/>
              <a:t>is-sentenza t-tajba. 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9F054D-B799-4027-BE9C-91300EA4B22B}"/>
              </a:ext>
            </a:extLst>
          </p:cNvPr>
          <p:cNvSpPr txBox="1"/>
          <p:nvPr/>
        </p:nvSpPr>
        <p:spPr>
          <a:xfrm>
            <a:off x="1296139" y="2787588"/>
            <a:ext cx="969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600" dirty="0"/>
              <a:t>Fil-logħba </a:t>
            </a:r>
            <a:r>
              <a:rPr lang="mt-MT" sz="3600"/>
              <a:t>tal-passju </a:t>
            </a:r>
            <a:r>
              <a:rPr lang="mt-MT" sz="3600" smtClean="0"/>
              <a:t>jintużaw </a:t>
            </a:r>
            <a:r>
              <a:rPr lang="mt-MT" sz="3600"/>
              <a:t>n-numri </a:t>
            </a:r>
            <a:r>
              <a:rPr lang="mt-MT" sz="3600" smtClean="0"/>
              <a:t>mill-1 sad-9</a:t>
            </a:r>
            <a:r>
              <a:rPr lang="mt-MT" sz="3600" dirty="0"/>
              <a:t>. </a:t>
            </a:r>
            <a:endParaRPr lang="en-GB" sz="36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1D24F13-E92F-4D96-9AE9-EA5F2D45EE86}"/>
              </a:ext>
            </a:extLst>
          </p:cNvPr>
          <p:cNvSpPr txBox="1"/>
          <p:nvPr/>
        </p:nvSpPr>
        <p:spPr>
          <a:xfrm>
            <a:off x="1224381" y="4355366"/>
            <a:ext cx="9375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600" dirty="0"/>
              <a:t>Fil-logħba </a:t>
            </a:r>
            <a:r>
              <a:rPr lang="mt-MT" sz="3600"/>
              <a:t>tal-passju </a:t>
            </a:r>
            <a:r>
              <a:rPr lang="mt-MT" sz="3600" smtClean="0"/>
              <a:t>jintużaw </a:t>
            </a:r>
            <a:r>
              <a:rPr lang="mt-MT" sz="3600"/>
              <a:t>n-numri </a:t>
            </a:r>
            <a:r>
              <a:rPr lang="mt-MT" sz="3600" smtClean="0"/>
              <a:t>mill-1 sas-6</a:t>
            </a:r>
            <a:r>
              <a:rPr lang="mt-MT" sz="3600" dirty="0"/>
              <a:t>. </a:t>
            </a:r>
            <a:endParaRPr lang="en-GB" sz="3600" dirty="0"/>
          </a:p>
        </p:txBody>
      </p:sp>
      <p:pic>
        <p:nvPicPr>
          <p:cNvPr id="1032" name="Picture 8" descr="Felonious Gru/Gallery | Gru and minions, Despicable me gru, Gru">
            <a:extLst>
              <a:ext uri="{FF2B5EF4-FFF2-40B4-BE49-F238E27FC236}">
                <a16:creationId xmlns="" xmlns:a16="http://schemas.microsoft.com/office/drawing/2014/main" id="{358983D8-8EA6-4E0A-93A6-2DFE921EE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317" y="3829849"/>
            <a:ext cx="1052474" cy="223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nions finally gets its first trailer">
            <a:extLst>
              <a:ext uri="{FF2B5EF4-FFF2-40B4-BE49-F238E27FC236}">
                <a16:creationId xmlns="" xmlns:a16="http://schemas.microsoft.com/office/drawing/2014/main" id="{5D7EC7EB-FD4D-4D33-AEFF-03F9C30C0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5" r="8634"/>
          <a:stretch/>
        </p:blipFill>
        <p:spPr bwMode="auto">
          <a:xfrm>
            <a:off x="9541565" y="1431619"/>
            <a:ext cx="1659835" cy="131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0602686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8" name="Action Button: Forward or Next 7">
            <a:hlinkClick r:id="" action="ppaction://hlinkshowjump?jump=previousslide" highlightClick="1"/>
          </p:cNvPr>
          <p:cNvSpPr/>
          <p:nvPr/>
        </p:nvSpPr>
        <p:spPr>
          <a:xfrm flipH="1">
            <a:off x="454297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9425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90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A290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2AF09B-19DB-4BC7-A2F6-4441390F14D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sz="4800" b="1" dirty="0"/>
              <a:t>I</a:t>
            </a:r>
            <a:r>
              <a:rPr lang="mt-MT" sz="4800" b="1" dirty="0"/>
              <a:t>kklikkja/agħfas fuq il-verbi biss. </a:t>
            </a:r>
            <a:endParaRPr lang="en-GB" sz="4800" b="1" dirty="0"/>
          </a:p>
        </p:txBody>
      </p:sp>
      <p:sp>
        <p:nvSpPr>
          <p:cNvPr id="5" name="TextBox 4">
            <a:hlinkClick r:id="rId4" action="ppaction://hlinksldjump">
              <a:snd r:embed="rId3" name="hammer.wav"/>
            </a:hlinkClick>
            <a:extLst>
              <a:ext uri="{FF2B5EF4-FFF2-40B4-BE49-F238E27FC236}">
                <a16:creationId xmlns="" xmlns:a16="http://schemas.microsoft.com/office/drawing/2014/main" id="{ADDA20FB-35AE-48A2-87BF-60BB5268EC33}"/>
              </a:ext>
            </a:extLst>
          </p:cNvPr>
          <p:cNvSpPr txBox="1"/>
          <p:nvPr/>
        </p:nvSpPr>
        <p:spPr>
          <a:xfrm>
            <a:off x="1578429" y="2677887"/>
            <a:ext cx="19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/>
              <a:t>kaxxa</a:t>
            </a:r>
            <a:r>
              <a:rPr lang="en-GB" dirty="0"/>
              <a:t> </a:t>
            </a:r>
          </a:p>
        </p:txBody>
      </p:sp>
      <p:sp>
        <p:nvSpPr>
          <p:cNvPr id="6" name="TextBox 5">
            <a:hlinkClick r:id="rId5" action="ppaction://hlinksldjump">
              <a:snd r:embed="rId2" name="chimes.wav"/>
            </a:hlinkClick>
            <a:extLst>
              <a:ext uri="{FF2B5EF4-FFF2-40B4-BE49-F238E27FC236}">
                <a16:creationId xmlns="" xmlns:a16="http://schemas.microsoft.com/office/drawing/2014/main" id="{0AA983F1-D08E-441F-A054-F09C0C76D03E}"/>
              </a:ext>
            </a:extLst>
          </p:cNvPr>
          <p:cNvSpPr txBox="1"/>
          <p:nvPr/>
        </p:nvSpPr>
        <p:spPr>
          <a:xfrm>
            <a:off x="4931228" y="2792190"/>
            <a:ext cx="217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5400" dirty="0"/>
              <a:t>t</a:t>
            </a:r>
            <a:r>
              <a:rPr lang="en-GB" sz="5400" dirty="0"/>
              <a:t>pen</a:t>
            </a:r>
            <a:r>
              <a:rPr lang="mt-MT" sz="5400" dirty="0"/>
              <a:t>ġi</a:t>
            </a:r>
            <a:r>
              <a:rPr lang="en-GB" dirty="0"/>
              <a:t> </a:t>
            </a:r>
          </a:p>
        </p:txBody>
      </p:sp>
      <p:sp>
        <p:nvSpPr>
          <p:cNvPr id="7" name="TextBox 6">
            <a:hlinkClick r:id="rId4" action="ppaction://hlinksldjump">
              <a:snd r:embed="rId3" name="hammer.wav"/>
            </a:hlinkClick>
            <a:extLst>
              <a:ext uri="{FF2B5EF4-FFF2-40B4-BE49-F238E27FC236}">
                <a16:creationId xmlns="" xmlns:a16="http://schemas.microsoft.com/office/drawing/2014/main" id="{732C361F-BCE5-465E-B8BF-C53DDF908A25}"/>
              </a:ext>
            </a:extLst>
          </p:cNvPr>
          <p:cNvSpPr txBox="1"/>
          <p:nvPr/>
        </p:nvSpPr>
        <p:spPr>
          <a:xfrm>
            <a:off x="8697682" y="2965330"/>
            <a:ext cx="1295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mt-MT" sz="4800" dirty="0"/>
              <a:t>sieq</a:t>
            </a:r>
            <a:endParaRPr lang="en-GB" sz="4800" dirty="0"/>
          </a:p>
        </p:txBody>
      </p:sp>
      <p:sp>
        <p:nvSpPr>
          <p:cNvPr id="8" name="TextBox 7">
            <a:hlinkClick r:id="rId5" action="ppaction://hlinksldjump">
              <a:snd r:embed="rId2" name="chimes.wav"/>
            </a:hlinkClick>
            <a:extLst>
              <a:ext uri="{FF2B5EF4-FFF2-40B4-BE49-F238E27FC236}">
                <a16:creationId xmlns="" xmlns:a16="http://schemas.microsoft.com/office/drawing/2014/main" id="{5F32FF76-9AF2-403F-9587-EA1A1CD46575}"/>
              </a:ext>
            </a:extLst>
          </p:cNvPr>
          <p:cNvSpPr txBox="1"/>
          <p:nvPr/>
        </p:nvSpPr>
        <p:spPr>
          <a:xfrm>
            <a:off x="1611086" y="3715520"/>
            <a:ext cx="192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/>
              <a:t>titfa</a:t>
            </a:r>
            <a:r>
              <a:rPr lang="en-GB" sz="5400" dirty="0"/>
              <a:t>`</a:t>
            </a:r>
            <a:r>
              <a:rPr lang="en-GB" dirty="0"/>
              <a:t> </a:t>
            </a:r>
          </a:p>
        </p:txBody>
      </p:sp>
      <p:sp>
        <p:nvSpPr>
          <p:cNvPr id="9" name="TextBox 8">
            <a:hlinkClick r:id="rId4" action="ppaction://hlinksldjump">
              <a:snd r:embed="rId3" name="hammer.wav"/>
            </a:hlinkClick>
            <a:extLst>
              <a:ext uri="{FF2B5EF4-FFF2-40B4-BE49-F238E27FC236}">
                <a16:creationId xmlns="" xmlns:a16="http://schemas.microsoft.com/office/drawing/2014/main" id="{2CB42882-327E-41E1-8646-390E325A13F1}"/>
              </a:ext>
            </a:extLst>
          </p:cNvPr>
          <p:cNvSpPr txBox="1"/>
          <p:nvPr/>
        </p:nvSpPr>
        <p:spPr>
          <a:xfrm>
            <a:off x="1611086" y="4862166"/>
            <a:ext cx="115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mt-MT" sz="4800" dirty="0"/>
              <a:t>triq</a:t>
            </a:r>
            <a:r>
              <a:rPr lang="mt-MT" dirty="0"/>
              <a:t> </a:t>
            </a:r>
            <a:endParaRPr lang="en-GB" dirty="0"/>
          </a:p>
        </p:txBody>
      </p:sp>
      <p:sp>
        <p:nvSpPr>
          <p:cNvPr id="10" name="TextBox 9">
            <a:hlinkClick r:id="rId5" action="ppaction://hlinksldjump">
              <a:snd r:embed="rId6" name="applause.wav"/>
            </a:hlinkClick>
            <a:extLst>
              <a:ext uri="{FF2B5EF4-FFF2-40B4-BE49-F238E27FC236}">
                <a16:creationId xmlns="" xmlns:a16="http://schemas.microsoft.com/office/drawing/2014/main" id="{67DC717A-8D19-4428-BDD8-6CDDDD7EE5E6}"/>
              </a:ext>
            </a:extLst>
          </p:cNvPr>
          <p:cNvSpPr txBox="1"/>
          <p:nvPr/>
        </p:nvSpPr>
        <p:spPr>
          <a:xfrm>
            <a:off x="5007429" y="4857284"/>
            <a:ext cx="2177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800" dirty="0"/>
              <a:t>taqbeż</a:t>
            </a:r>
            <a:r>
              <a:rPr lang="en-GB" dirty="0"/>
              <a:t> </a:t>
            </a:r>
          </a:p>
        </p:txBody>
      </p:sp>
      <p:sp>
        <p:nvSpPr>
          <p:cNvPr id="11" name="TextBox 10">
            <a:hlinkClick r:id="rId5" action="ppaction://hlinksldjump">
              <a:snd r:embed="rId2" name="chimes.wav"/>
            </a:hlinkClick>
            <a:extLst>
              <a:ext uri="{FF2B5EF4-FFF2-40B4-BE49-F238E27FC236}">
                <a16:creationId xmlns="" xmlns:a16="http://schemas.microsoft.com/office/drawing/2014/main" id="{22AC1F5D-2D02-4FAB-8490-D8B3108308AA}"/>
              </a:ext>
            </a:extLst>
          </p:cNvPr>
          <p:cNvSpPr txBox="1"/>
          <p:nvPr/>
        </p:nvSpPr>
        <p:spPr>
          <a:xfrm>
            <a:off x="4898572" y="3892670"/>
            <a:ext cx="2177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400" dirty="0"/>
              <a:t>titkellem</a:t>
            </a:r>
            <a:r>
              <a:rPr lang="en-GB" dirty="0"/>
              <a:t> </a:t>
            </a:r>
          </a:p>
        </p:txBody>
      </p:sp>
      <p:sp>
        <p:nvSpPr>
          <p:cNvPr id="12" name="TextBox 11">
            <a:hlinkClick r:id="rId4" action="ppaction://hlinksldjump">
              <a:snd r:embed="rId3" name="hammer.wav"/>
            </a:hlinkClick>
            <a:extLst>
              <a:ext uri="{FF2B5EF4-FFF2-40B4-BE49-F238E27FC236}">
                <a16:creationId xmlns="" xmlns:a16="http://schemas.microsoft.com/office/drawing/2014/main" id="{929AD378-9C8D-4DF5-85A9-1C9C9A0E8A8A}"/>
              </a:ext>
            </a:extLst>
          </p:cNvPr>
          <p:cNvSpPr txBox="1"/>
          <p:nvPr/>
        </p:nvSpPr>
        <p:spPr>
          <a:xfrm>
            <a:off x="8501742" y="3892670"/>
            <a:ext cx="1926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800" dirty="0"/>
              <a:t>ġebla</a:t>
            </a:r>
            <a:r>
              <a:rPr lang="en-GB" dirty="0"/>
              <a:t> </a:t>
            </a:r>
          </a:p>
        </p:txBody>
      </p:sp>
      <p:sp>
        <p:nvSpPr>
          <p:cNvPr id="13" name="TextBox 12">
            <a:hlinkClick r:id="rId5" action="ppaction://hlinksldjump">
              <a:snd r:embed="rId2" name="chimes.wav"/>
            </a:hlinkClick>
            <a:extLst>
              <a:ext uri="{FF2B5EF4-FFF2-40B4-BE49-F238E27FC236}">
                <a16:creationId xmlns="" xmlns:a16="http://schemas.microsoft.com/office/drawing/2014/main" id="{B0CB8BFD-8415-4B4A-B958-06A80DAF39A5}"/>
              </a:ext>
            </a:extLst>
          </p:cNvPr>
          <p:cNvSpPr txBox="1"/>
          <p:nvPr/>
        </p:nvSpPr>
        <p:spPr>
          <a:xfrm>
            <a:off x="8381998" y="4998178"/>
            <a:ext cx="1926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400" dirty="0"/>
              <a:t>timmira</a:t>
            </a:r>
            <a:r>
              <a:rPr lang="en-GB" dirty="0"/>
              <a:t> </a:t>
            </a:r>
          </a:p>
        </p:txBody>
      </p:sp>
      <p:sp>
        <p:nvSpPr>
          <p:cNvPr id="15" name="Action Button: Go Forward or Next 14">
            <a:hlinkClick r:id="rId7" action="ppaction://hlinksldjump" highlightClick="1">
              <a:snd r:embed="rId6" name="applause.wav"/>
            </a:hlinkClick>
            <a:extLst>
              <a:ext uri="{FF2B5EF4-FFF2-40B4-BE49-F238E27FC236}">
                <a16:creationId xmlns="" xmlns:a16="http://schemas.microsoft.com/office/drawing/2014/main" id="{D2924D68-2F5F-498E-B9B3-8EE008DB0A0F}"/>
              </a:ext>
            </a:extLst>
          </p:cNvPr>
          <p:cNvSpPr/>
          <p:nvPr/>
        </p:nvSpPr>
        <p:spPr>
          <a:xfrm>
            <a:off x="10515594" y="5612137"/>
            <a:ext cx="990601" cy="527462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2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906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90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906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2906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B95CB7-2060-4C15-AAD3-B499FC2B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/>
              <a:t>Erġa</a:t>
            </a:r>
            <a:r>
              <a:rPr lang="mt-MT"/>
              <a:t>’ </a:t>
            </a:r>
            <a:r>
              <a:rPr lang="mt-MT" smtClean="0"/>
              <a:t>pprova!</a:t>
            </a:r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0FBC8DBD-11D5-4EFB-A7E7-230EC3A427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2" y="2557463"/>
            <a:ext cx="3317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="" xmlns:a16="http://schemas.microsoft.com/office/drawing/2014/main" id="{BF45AC27-D6CA-4781-90B0-6588E13ED297}"/>
              </a:ext>
            </a:extLst>
          </p:cNvPr>
          <p:cNvSpPr/>
          <p:nvPr/>
        </p:nvSpPr>
        <p:spPr>
          <a:xfrm>
            <a:off x="9982200" y="5595257"/>
            <a:ext cx="1415143" cy="533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6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11E415-3513-4948-BA91-B09687890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t-MT" dirty="0"/>
              <a:t>Prosit!</a:t>
            </a:r>
            <a:endParaRPr lang="en-GB" dirty="0"/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9A453579-976B-48CC-97BE-B49593E6C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"/>
          <a:stretch/>
        </p:blipFill>
        <p:spPr bwMode="auto">
          <a:xfrm>
            <a:off x="4157599" y="2269877"/>
            <a:ext cx="38768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Go Back or Previous 4">
            <a:hlinkClick r:id="rId4" action="ppaction://hlinksldjump" highlightClick="1"/>
            <a:extLst>
              <a:ext uri="{FF2B5EF4-FFF2-40B4-BE49-F238E27FC236}">
                <a16:creationId xmlns="" xmlns:a16="http://schemas.microsoft.com/office/drawing/2014/main" id="{3166178D-C3EA-498E-B79F-BF231F5D5E05}"/>
              </a:ext>
            </a:extLst>
          </p:cNvPr>
          <p:cNvSpPr/>
          <p:nvPr/>
        </p:nvSpPr>
        <p:spPr>
          <a:xfrm>
            <a:off x="9742714" y="5649686"/>
            <a:ext cx="1240972" cy="478971"/>
          </a:xfrm>
          <a:prstGeom prst="actionButtonBackPreviou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9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237451-4D95-46E6-9AEC-CB1E767C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8" y="1090989"/>
            <a:ext cx="10156369" cy="1303867"/>
          </a:xfrm>
        </p:spPr>
        <p:txBody>
          <a:bodyPr>
            <a:normAutofit fontScale="90000"/>
          </a:bodyPr>
          <a:lstStyle/>
          <a:p>
            <a:r>
              <a:rPr lang="mt-MT" b="1" smtClean="0"/>
              <a:t>Isma’ </a:t>
            </a:r>
            <a:r>
              <a:rPr lang="mt-MT" b="1" dirty="0"/>
              <a:t>ftit, </a:t>
            </a:r>
            <a:r>
              <a:rPr lang="mt-MT" b="1"/>
              <a:t>u </a:t>
            </a:r>
            <a:r>
              <a:rPr lang="mt-MT" b="1" smtClean="0"/>
              <a:t>agħżel </a:t>
            </a:r>
            <a:r>
              <a:rPr lang="mt-MT" b="1" dirty="0"/>
              <a:t>liema hi l-verżjoni t-tajba. </a:t>
            </a:r>
            <a:endParaRPr lang="en-GB" b="1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DBF7313F-994D-4BAD-A038-9A39F30415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38210" y="4328320"/>
            <a:ext cx="487363" cy="4873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87DE4F1A-B238-478C-A373-E993C1AAB5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62067" y="4328320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FCF5CA-3428-40C3-BC39-79D834170AF0}"/>
              </a:ext>
            </a:extLst>
          </p:cNvPr>
          <p:cNvSpPr txBox="1"/>
          <p:nvPr/>
        </p:nvSpPr>
        <p:spPr>
          <a:xfrm>
            <a:off x="2180544" y="3203247"/>
            <a:ext cx="1870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2800" u="sng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mt-MT" sz="2800" u="sng" smtClean="0">
                <a:solidFill>
                  <a:schemeClr val="accent3">
                    <a:lumMod val="75000"/>
                  </a:schemeClr>
                </a:solidFill>
              </a:rPr>
              <a:t>erżjoni </a:t>
            </a:r>
            <a:r>
              <a:rPr lang="mt-MT" sz="2800" u="sng" dirty="0">
                <a:solidFill>
                  <a:schemeClr val="accent3">
                    <a:lumMod val="75000"/>
                  </a:schemeClr>
                </a:solidFill>
              </a:rPr>
              <a:t>A</a:t>
            </a:r>
            <a:endParaRPr lang="en-GB" sz="28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2E786DF-86AF-4C3C-9E91-EB856B04FF9E}"/>
              </a:ext>
            </a:extLst>
          </p:cNvPr>
          <p:cNvSpPr txBox="1"/>
          <p:nvPr/>
        </p:nvSpPr>
        <p:spPr>
          <a:xfrm>
            <a:off x="7791223" y="3203247"/>
            <a:ext cx="209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2800" u="sng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mt-MT" sz="2800" u="sng" smtClean="0">
                <a:solidFill>
                  <a:schemeClr val="accent3">
                    <a:lumMod val="75000"/>
                  </a:schemeClr>
                </a:solidFill>
              </a:rPr>
              <a:t>erżjoni </a:t>
            </a:r>
            <a:r>
              <a:rPr lang="mt-MT" sz="2800" u="sng" dirty="0">
                <a:solidFill>
                  <a:schemeClr val="accent3">
                    <a:lumMod val="75000"/>
                  </a:schemeClr>
                </a:solidFill>
              </a:rPr>
              <a:t>B</a:t>
            </a:r>
            <a:endParaRPr lang="en-GB" sz="28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0602686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8" name="Action Button: Forward or Next 7">
            <a:hlinkClick r:id="" action="ppaction://hlinkshowjump?jump=previousslide" highlightClick="1"/>
          </p:cNvPr>
          <p:cNvSpPr/>
          <p:nvPr/>
        </p:nvSpPr>
        <p:spPr>
          <a:xfrm flipH="1">
            <a:off x="454297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9" name="TextBox 8"/>
          <p:cNvSpPr txBox="1"/>
          <p:nvPr/>
        </p:nvSpPr>
        <p:spPr>
          <a:xfrm>
            <a:off x="3155950" y="2667000"/>
            <a:ext cx="504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mtClean="0"/>
              <a:t>Ikklikkja </a:t>
            </a:r>
            <a:r>
              <a:rPr lang="mt-MT" b="1"/>
              <a:t>V</a:t>
            </a:r>
            <a:r>
              <a:rPr lang="mt-MT" b="1" smtClean="0"/>
              <a:t>erżjoni A </a:t>
            </a:r>
            <a:r>
              <a:rPr lang="mt-MT" smtClean="0"/>
              <a:t>/ </a:t>
            </a:r>
            <a:r>
              <a:rPr lang="mt-MT" b="1"/>
              <a:t>V</a:t>
            </a:r>
            <a:r>
              <a:rPr lang="mt-MT" b="1" smtClean="0"/>
              <a:t>erżjoni B </a:t>
            </a:r>
            <a:r>
              <a:rPr lang="mt-MT" smtClean="0"/>
              <a:t>biex tisma’ s-siltiet.</a:t>
            </a:r>
            <a:endParaRPr lang="mt-MT"/>
          </a:p>
        </p:txBody>
      </p:sp>
      <p:pic>
        <p:nvPicPr>
          <p:cNvPr id="10" name="Picture 2" descr="Filmat: Mhux biss ħafja ... imma tilgħab il-passju! - Newsbook">
            <a:extLst>
              <a:ext uri="{FF2B5EF4-FFF2-40B4-BE49-F238E27FC236}">
                <a16:creationId xmlns="" xmlns:a16="http://schemas.microsoft.com/office/drawing/2014/main" id="{8E3C1DBE-07E0-4599-918B-329220273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1"/>
          <a:stretch/>
        </p:blipFill>
        <p:spPr bwMode="auto">
          <a:xfrm>
            <a:off x="4843900" y="3760482"/>
            <a:ext cx="2099839" cy="162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64202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60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2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364" y="3029735"/>
            <a:ext cx="3745230" cy="1303867"/>
          </a:xfrm>
        </p:spPr>
        <p:txBody>
          <a:bodyPr>
            <a:noAutofit/>
          </a:bodyPr>
          <a:lstStyle/>
          <a:p>
            <a:r>
              <a:rPr lang="mt-MT" sz="8800" b="1" smtClean="0"/>
              <a:t>Tmiem</a:t>
            </a:r>
            <a:endParaRPr lang="mt-MT" sz="8800" b="1"/>
          </a:p>
        </p:txBody>
      </p:sp>
      <p:sp>
        <p:nvSpPr>
          <p:cNvPr id="4" name="TextBox 3"/>
          <p:cNvSpPr txBox="1"/>
          <p:nvPr/>
        </p:nvSpPr>
        <p:spPr>
          <a:xfrm>
            <a:off x="4003493" y="1621971"/>
            <a:ext cx="428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28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Christiana </a:t>
            </a:r>
            <a:r>
              <a:rPr lang="mt-MT" sz="2800" b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Debono</a:t>
            </a:r>
            <a:endParaRPr lang="mt-MT" sz="2800" b="1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ction Button: Forward or Next 5">
            <a:hlinkClick r:id="" action="ppaction://hlinkshowjump?jump=previousslide" highlightClick="1"/>
          </p:cNvPr>
          <p:cNvSpPr/>
          <p:nvPr/>
        </p:nvSpPr>
        <p:spPr>
          <a:xfrm flipH="1">
            <a:off x="454297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7" name="Action Button: End 6">
            <a:hlinkClick r:id="" action="ppaction://hlinkshowjump?jump=lastslide" highlightClick="1"/>
          </p:cNvPr>
          <p:cNvSpPr/>
          <p:nvPr/>
        </p:nvSpPr>
        <p:spPr>
          <a:xfrm>
            <a:off x="10580914" y="5954486"/>
            <a:ext cx="1088572" cy="60960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5363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b="1" smtClean="0">
                <a:latin typeface="Calibri" panose="020F0502020204030204" pitchFamily="34" charset="0"/>
                <a:cs typeface="Calibri" panose="020F0502020204030204" pitchFamily="34" charset="0"/>
              </a:rPr>
              <a:t>It-Tielet</a:t>
            </a:r>
            <a:r>
              <a:rPr lang="mt-MT" b="1" smtClean="0"/>
              <a:t> </a:t>
            </a:r>
            <a:r>
              <a:rPr lang="mt-MT" b="1" smtClean="0">
                <a:latin typeface="Calibri" panose="020F0502020204030204" pitchFamily="34" charset="0"/>
                <a:cs typeface="Calibri" panose="020F0502020204030204" pitchFamily="34" charset="0"/>
              </a:rPr>
              <a:t>Sena</a:t>
            </a:r>
            <a:endParaRPr lang="mt-MT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75917"/>
          </a:xfrm>
        </p:spPr>
        <p:txBody>
          <a:bodyPr>
            <a:normAutofit fontScale="92500"/>
          </a:bodyPr>
          <a:lstStyle/>
          <a:p>
            <a:r>
              <a:rPr lang="mt-MT" sz="3500" b="1" i="1" smtClean="0"/>
              <a:t>Kisbiet</a:t>
            </a:r>
          </a:p>
          <a:p>
            <a:pPr marL="0" indent="0">
              <a:buNone/>
            </a:pPr>
            <a:r>
              <a:rPr lang="mt-MT" sz="2600" b="1" smtClean="0"/>
              <a:t>Smigħ </a:t>
            </a:r>
            <a:r>
              <a:rPr lang="mt-MT" sz="2600" smtClean="0"/>
              <a:t>(</a:t>
            </a:r>
            <a:r>
              <a:rPr lang="mt-MT" sz="2600"/>
              <a:t>11</a:t>
            </a:r>
            <a:r>
              <a:rPr lang="mt-MT" sz="2600" smtClean="0"/>
              <a:t>)</a:t>
            </a:r>
            <a:r>
              <a:rPr lang="mt-MT" sz="2600" b="1" smtClean="0"/>
              <a:t>:</a:t>
            </a:r>
          </a:p>
          <a:p>
            <a:r>
              <a:rPr lang="mt-MT" sz="2600" smtClean="0"/>
              <a:t>Nifhem mistoqsijiet sempliċi li jsiruli u nweġibhom bil-fomm jew bil-kitba.</a:t>
            </a:r>
          </a:p>
          <a:p>
            <a:pPr marL="0" indent="0">
              <a:buNone/>
            </a:pPr>
            <a:r>
              <a:rPr lang="mt-MT" sz="2600" b="1" smtClean="0"/>
              <a:t>Taħdit</a:t>
            </a:r>
            <a:r>
              <a:rPr lang="mt-MT" sz="2600"/>
              <a:t>(3</a:t>
            </a:r>
            <a:r>
              <a:rPr lang="mt-MT" sz="2600" smtClean="0"/>
              <a:t>)</a:t>
            </a:r>
            <a:r>
              <a:rPr lang="mt-MT" sz="2600" b="1" smtClean="0"/>
              <a:t>: </a:t>
            </a:r>
          </a:p>
          <a:p>
            <a:pPr>
              <a:lnSpc>
                <a:spcPct val="170000"/>
              </a:lnSpc>
            </a:pPr>
            <a:r>
              <a:rPr lang="mt-MT" sz="2600" smtClean="0"/>
              <a:t>Inwieġeb mistoqsijiet biex nuri li fhimt dak li smajt kemm minn testi fattwali kif ukoll letterarji u nitkellem dwarhom. </a:t>
            </a:r>
            <a:endParaRPr lang="mt-MT" sz="2600"/>
          </a:p>
        </p:txBody>
      </p:sp>
    </p:spTree>
    <p:extLst>
      <p:ext uri="{BB962C8B-B14F-4D97-AF65-F5344CB8AC3E}">
        <p14:creationId xmlns:p14="http://schemas.microsoft.com/office/powerpoint/2010/main" val="95951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32B1810-4E1C-4820-919C-2DA4FD151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51" y="809625"/>
            <a:ext cx="11805402" cy="5162550"/>
          </a:xfr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CB118CA-FF40-4888-B734-0DA5651B1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360" y="975084"/>
            <a:ext cx="5652278" cy="187867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C7CF3BBE-F0E0-47C8-80E1-51B81C5A45A7}"/>
              </a:ext>
            </a:extLst>
          </p:cNvPr>
          <p:cNvSpPr/>
          <p:nvPr/>
        </p:nvSpPr>
        <p:spPr>
          <a:xfrm>
            <a:off x="1127406" y="1343652"/>
            <a:ext cx="2183907" cy="11807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dirty="0">
                <a:solidFill>
                  <a:schemeClr val="tx1"/>
                </a:solidFill>
                <a:latin typeface="Bahnschrift SemiBold Condensed" panose="020B0502040204020203" pitchFamily="34" charset="0"/>
                <a:cs typeface="Aharoni" panose="02010803020104030203" pitchFamily="2" charset="-79"/>
              </a:rPr>
              <a:t>Bonġu Sefora. X’ġurnata ħarġet illum! Kif inti?</a:t>
            </a:r>
            <a:endParaRPr lang="en-GB" dirty="0">
              <a:solidFill>
                <a:schemeClr val="tx1"/>
              </a:solidFill>
              <a:latin typeface="Bahnschrift SemiBold Condensed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E4E6A4BC-269F-429B-92E2-DC8E730F4049}"/>
              </a:ext>
            </a:extLst>
          </p:cNvPr>
          <p:cNvSpPr/>
          <p:nvPr/>
        </p:nvSpPr>
        <p:spPr>
          <a:xfrm>
            <a:off x="7213599" y="1475314"/>
            <a:ext cx="2015011" cy="11836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I</a:t>
            </a:r>
            <a:r>
              <a:rPr lang="mt-MT" sz="15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lbieraħ il-bużnanna qaltli b’logħba li </a:t>
            </a:r>
            <a:r>
              <a:rPr lang="mt-MT" sz="1500">
                <a:solidFill>
                  <a:schemeClr val="tx1"/>
                </a:solidFill>
                <a:latin typeface="Bahnschrift SemiBold Condensed" panose="020B0502040204020203" pitchFamily="34" charset="0"/>
              </a:rPr>
              <a:t>kienu </a:t>
            </a:r>
            <a:r>
              <a:rPr lang="mt-MT" sz="150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jilagħbu </a:t>
            </a:r>
            <a:r>
              <a:rPr lang="mt-MT" sz="15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fl-imgħoddi... il-passju</a:t>
            </a:r>
            <a:r>
              <a:rPr lang="mt-MT" sz="1500">
                <a:solidFill>
                  <a:schemeClr val="tx1"/>
                </a:solidFill>
                <a:latin typeface="Bahnschrift SemiBold Condensed" panose="020B0502040204020203" pitchFamily="34" charset="0"/>
              </a:rPr>
              <a:t>. </a:t>
            </a:r>
            <a:r>
              <a:rPr lang="mt-MT" sz="150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Trid </a:t>
            </a:r>
            <a:r>
              <a:rPr lang="mt-MT" sz="15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nippruvawha?</a:t>
            </a:r>
            <a:endParaRPr lang="en-GB" sz="15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54" y="1806761"/>
            <a:ext cx="2268870" cy="1280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47119" y="3161393"/>
            <a:ext cx="1716741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t-MT" sz="1500" smtClean="0">
                <a:latin typeface="Bahnschrift SemiBold Condensed" panose="020B0502040204020203" pitchFamily="34" charset="0"/>
                <a:cs typeface="Calibri" panose="020F0502020204030204" pitchFamily="34" charset="0"/>
              </a:rPr>
              <a:t>Trid  naraw jekk Ahmad u Keziah iridux jilagħbu magħna?</a:t>
            </a:r>
            <a:endParaRPr lang="mt-MT" sz="1500">
              <a:latin typeface="Bahnschrift SemiBold Condensed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11192" y="1579019"/>
            <a:ext cx="1080248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mt-MT" sz="1600" smtClean="0">
                <a:latin typeface="Bahnschrift SemiBold Condensed" panose="020B0502040204020203" pitchFamily="34" charset="0"/>
              </a:rPr>
              <a:t>Iva ta, xi pjaċir! Ejja ħa nibdew!</a:t>
            </a:r>
            <a:endParaRPr lang="mt-MT" sz="1600">
              <a:latin typeface="Bahnschrift SemiBold Condensed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22267" y="4538134"/>
            <a:ext cx="1744134" cy="107526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mt-MT" sz="160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 </a:t>
            </a:r>
            <a:r>
              <a:rPr lang="mt-MT" sz="150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Iva </a:t>
            </a:r>
            <a:r>
              <a:rPr lang="mt-MT" sz="1500">
                <a:solidFill>
                  <a:schemeClr val="tx1"/>
                </a:solidFill>
                <a:latin typeface="Bahnschrift SemiBold Condensed" panose="020B0502040204020203" pitchFamily="34" charset="0"/>
              </a:rPr>
              <a:t>mela! </a:t>
            </a:r>
            <a:r>
              <a:rPr lang="mt-MT" sz="150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Hemm arahom! KEZIAHHH</a:t>
            </a:r>
            <a:r>
              <a:rPr lang="mt-MT" sz="1500">
                <a:solidFill>
                  <a:schemeClr val="tx1"/>
                </a:solidFill>
                <a:latin typeface="Bahnschrift SemiBold Condensed" panose="020B0502040204020203" pitchFamily="34" charset="0"/>
              </a:rPr>
              <a:t>, AHMADDDD ... 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10602686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14" name="Action Button: Forward or Next 13">
            <a:hlinkClick r:id="" action="ppaction://hlinkshowjump?jump=previousslide" highlightClick="1"/>
          </p:cNvPr>
          <p:cNvSpPr/>
          <p:nvPr/>
        </p:nvSpPr>
        <p:spPr>
          <a:xfrm flipH="1">
            <a:off x="454297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86188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DFA1040-CE03-42B1-B153-D703E05C8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299" y="1127541"/>
            <a:ext cx="10115550" cy="4666256"/>
          </a:xfr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E654CCB6-97D0-496C-9CE0-1A8357FF7A28}"/>
              </a:ext>
            </a:extLst>
          </p:cNvPr>
          <p:cNvSpPr/>
          <p:nvPr/>
        </p:nvSpPr>
        <p:spPr>
          <a:xfrm>
            <a:off x="4158343" y="2057453"/>
            <a:ext cx="1665514" cy="91978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1400" dirty="0">
                <a:solidFill>
                  <a:schemeClr val="tx1"/>
                </a:solidFill>
                <a:latin typeface="Bahnschrift SemiBold Condensed" panose="020B0502040204020203" pitchFamily="34" charset="0"/>
                <a:cs typeface="Aharoni" panose="02010803020104030203" pitchFamily="2" charset="-79"/>
              </a:rPr>
              <a:t>Jien ukoll</a:t>
            </a:r>
            <a:r>
              <a:rPr lang="mt-MT" sz="1400">
                <a:solidFill>
                  <a:schemeClr val="tx1"/>
                </a:solidFill>
                <a:latin typeface="Bahnschrift SemiBold Condensed" panose="020B0502040204020203" pitchFamily="34" charset="0"/>
                <a:cs typeface="Aharoni" panose="02010803020104030203" pitchFamily="2" charset="-79"/>
              </a:rPr>
              <a:t>! </a:t>
            </a:r>
            <a:r>
              <a:rPr lang="mt-MT" sz="1400" smtClean="0">
                <a:solidFill>
                  <a:schemeClr val="tx1"/>
                </a:solidFill>
                <a:latin typeface="Bahnschrift SemiBold Condensed" panose="020B0502040204020203" pitchFamily="34" charset="0"/>
                <a:cs typeface="Aharoni" panose="02010803020104030203" pitchFamily="2" charset="-79"/>
              </a:rPr>
              <a:t>Tfehimna </a:t>
            </a:r>
            <a:r>
              <a:rPr lang="mt-MT" sz="1400" dirty="0">
                <a:solidFill>
                  <a:schemeClr val="tx1"/>
                </a:solidFill>
                <a:latin typeface="Bahnschrift SemiBold Condensed" panose="020B0502040204020203" pitchFamily="34" charset="0"/>
                <a:cs typeface="Aharoni" panose="02010803020104030203" pitchFamily="2" charset="-79"/>
              </a:rPr>
              <a:t>ftit kif tintlagħab Mark?</a:t>
            </a:r>
            <a:endParaRPr lang="en-GB" sz="1400" dirty="0">
              <a:solidFill>
                <a:schemeClr val="tx1"/>
              </a:solidFill>
              <a:latin typeface="Bahnschrift SemiBold Condensed" panose="020B05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978CCBBD-E1EF-4354-9485-02F9A3F51EAF}"/>
              </a:ext>
            </a:extLst>
          </p:cNvPr>
          <p:cNvSpPr/>
          <p:nvPr/>
        </p:nvSpPr>
        <p:spPr>
          <a:xfrm>
            <a:off x="7246038" y="1427138"/>
            <a:ext cx="2005912" cy="12606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14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Ara</a:t>
            </a:r>
            <a:r>
              <a:rPr lang="mt-MT" sz="1400">
                <a:solidFill>
                  <a:schemeClr val="tx1"/>
                </a:solidFill>
                <a:latin typeface="Bahnschrift SemiBold Condensed" panose="020B0502040204020203" pitchFamily="34" charset="0"/>
              </a:rPr>
              <a:t>, </a:t>
            </a:r>
            <a:r>
              <a:rPr lang="mt-MT" sz="140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irridu </a:t>
            </a:r>
            <a:r>
              <a:rPr lang="mt-MT" sz="14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npenġu kaxxi u trijangli mal-art bin-numri ġo fihom minn 1 </a:t>
            </a:r>
            <a:r>
              <a:rPr lang="mt-MT" sz="1400">
                <a:solidFill>
                  <a:schemeClr val="tx1"/>
                </a:solidFill>
                <a:latin typeface="Bahnschrift SemiBold Condensed" panose="020B0502040204020203" pitchFamily="34" charset="0"/>
              </a:rPr>
              <a:t>sa </a:t>
            </a:r>
            <a:r>
              <a:rPr lang="mt-MT" sz="140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9.  Ħa </a:t>
            </a:r>
            <a:r>
              <a:rPr lang="mt-MT" sz="14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nurikom.</a:t>
            </a:r>
            <a:endParaRPr lang="en-GB" sz="14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0602686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8" name="Action Button: Forward or Next 7">
            <a:hlinkClick r:id="" action="ppaction://hlinkshowjump?jump=previousslide" highlightClick="1"/>
          </p:cNvPr>
          <p:cNvSpPr/>
          <p:nvPr/>
        </p:nvSpPr>
        <p:spPr>
          <a:xfrm flipH="1">
            <a:off x="454297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9" name="Rounded Rectangular Callout 8"/>
          <p:cNvSpPr/>
          <p:nvPr/>
        </p:nvSpPr>
        <p:spPr>
          <a:xfrm>
            <a:off x="1333500" y="1834244"/>
            <a:ext cx="1402662" cy="1088570"/>
          </a:xfrm>
          <a:custGeom>
            <a:avLst/>
            <a:gdLst>
              <a:gd name="connsiteX0" fmla="*/ 0 w 1418991"/>
              <a:gd name="connsiteY0" fmla="*/ 159819 h 958896"/>
              <a:gd name="connsiteX1" fmla="*/ 159819 w 1418991"/>
              <a:gd name="connsiteY1" fmla="*/ 0 h 958896"/>
              <a:gd name="connsiteX2" fmla="*/ 236499 w 1418991"/>
              <a:gd name="connsiteY2" fmla="*/ 0 h 958896"/>
              <a:gd name="connsiteX3" fmla="*/ 236499 w 1418991"/>
              <a:gd name="connsiteY3" fmla="*/ 0 h 958896"/>
              <a:gd name="connsiteX4" fmla="*/ 591246 w 1418991"/>
              <a:gd name="connsiteY4" fmla="*/ 0 h 958896"/>
              <a:gd name="connsiteX5" fmla="*/ 1259172 w 1418991"/>
              <a:gd name="connsiteY5" fmla="*/ 0 h 958896"/>
              <a:gd name="connsiteX6" fmla="*/ 1418991 w 1418991"/>
              <a:gd name="connsiteY6" fmla="*/ 159819 h 958896"/>
              <a:gd name="connsiteX7" fmla="*/ 1418991 w 1418991"/>
              <a:gd name="connsiteY7" fmla="*/ 559356 h 958896"/>
              <a:gd name="connsiteX8" fmla="*/ 1418991 w 1418991"/>
              <a:gd name="connsiteY8" fmla="*/ 559356 h 958896"/>
              <a:gd name="connsiteX9" fmla="*/ 1418991 w 1418991"/>
              <a:gd name="connsiteY9" fmla="*/ 799080 h 958896"/>
              <a:gd name="connsiteX10" fmla="*/ 1418991 w 1418991"/>
              <a:gd name="connsiteY10" fmla="*/ 799077 h 958896"/>
              <a:gd name="connsiteX11" fmla="*/ 1259172 w 1418991"/>
              <a:gd name="connsiteY11" fmla="*/ 958896 h 958896"/>
              <a:gd name="connsiteX12" fmla="*/ 591246 w 1418991"/>
              <a:gd name="connsiteY12" fmla="*/ 958896 h 958896"/>
              <a:gd name="connsiteX13" fmla="*/ 694241 w 1418991"/>
              <a:gd name="connsiteY13" fmla="*/ 1138689 h 958896"/>
              <a:gd name="connsiteX14" fmla="*/ 236499 w 1418991"/>
              <a:gd name="connsiteY14" fmla="*/ 958896 h 958896"/>
              <a:gd name="connsiteX15" fmla="*/ 159819 w 1418991"/>
              <a:gd name="connsiteY15" fmla="*/ 958896 h 958896"/>
              <a:gd name="connsiteX16" fmla="*/ 0 w 1418991"/>
              <a:gd name="connsiteY16" fmla="*/ 799077 h 958896"/>
              <a:gd name="connsiteX17" fmla="*/ 0 w 1418991"/>
              <a:gd name="connsiteY17" fmla="*/ 799080 h 958896"/>
              <a:gd name="connsiteX18" fmla="*/ 0 w 1418991"/>
              <a:gd name="connsiteY18" fmla="*/ 559356 h 958896"/>
              <a:gd name="connsiteX19" fmla="*/ 0 w 1418991"/>
              <a:gd name="connsiteY19" fmla="*/ 559356 h 958896"/>
              <a:gd name="connsiteX20" fmla="*/ 0 w 1418991"/>
              <a:gd name="connsiteY20" fmla="*/ 159819 h 958896"/>
              <a:gd name="connsiteX0" fmla="*/ 0 w 1418991"/>
              <a:gd name="connsiteY0" fmla="*/ 159819 h 1138689"/>
              <a:gd name="connsiteX1" fmla="*/ 159819 w 1418991"/>
              <a:gd name="connsiteY1" fmla="*/ 0 h 1138689"/>
              <a:gd name="connsiteX2" fmla="*/ 236499 w 1418991"/>
              <a:gd name="connsiteY2" fmla="*/ 0 h 1138689"/>
              <a:gd name="connsiteX3" fmla="*/ 236499 w 1418991"/>
              <a:gd name="connsiteY3" fmla="*/ 0 h 1138689"/>
              <a:gd name="connsiteX4" fmla="*/ 591246 w 1418991"/>
              <a:gd name="connsiteY4" fmla="*/ 0 h 1138689"/>
              <a:gd name="connsiteX5" fmla="*/ 1259172 w 1418991"/>
              <a:gd name="connsiteY5" fmla="*/ 0 h 1138689"/>
              <a:gd name="connsiteX6" fmla="*/ 1418991 w 1418991"/>
              <a:gd name="connsiteY6" fmla="*/ 159819 h 1138689"/>
              <a:gd name="connsiteX7" fmla="*/ 1418991 w 1418991"/>
              <a:gd name="connsiteY7" fmla="*/ 559356 h 1138689"/>
              <a:gd name="connsiteX8" fmla="*/ 1418991 w 1418991"/>
              <a:gd name="connsiteY8" fmla="*/ 559356 h 1138689"/>
              <a:gd name="connsiteX9" fmla="*/ 1418991 w 1418991"/>
              <a:gd name="connsiteY9" fmla="*/ 799080 h 1138689"/>
              <a:gd name="connsiteX10" fmla="*/ 1418991 w 1418991"/>
              <a:gd name="connsiteY10" fmla="*/ 799077 h 1138689"/>
              <a:gd name="connsiteX11" fmla="*/ 1259172 w 1418991"/>
              <a:gd name="connsiteY11" fmla="*/ 958896 h 1138689"/>
              <a:gd name="connsiteX12" fmla="*/ 825289 w 1418991"/>
              <a:gd name="connsiteY12" fmla="*/ 958896 h 1138689"/>
              <a:gd name="connsiteX13" fmla="*/ 694241 w 1418991"/>
              <a:gd name="connsiteY13" fmla="*/ 1138689 h 1138689"/>
              <a:gd name="connsiteX14" fmla="*/ 236499 w 1418991"/>
              <a:gd name="connsiteY14" fmla="*/ 958896 h 1138689"/>
              <a:gd name="connsiteX15" fmla="*/ 159819 w 1418991"/>
              <a:gd name="connsiteY15" fmla="*/ 958896 h 1138689"/>
              <a:gd name="connsiteX16" fmla="*/ 0 w 1418991"/>
              <a:gd name="connsiteY16" fmla="*/ 799077 h 1138689"/>
              <a:gd name="connsiteX17" fmla="*/ 0 w 1418991"/>
              <a:gd name="connsiteY17" fmla="*/ 799080 h 1138689"/>
              <a:gd name="connsiteX18" fmla="*/ 0 w 1418991"/>
              <a:gd name="connsiteY18" fmla="*/ 559356 h 1138689"/>
              <a:gd name="connsiteX19" fmla="*/ 0 w 1418991"/>
              <a:gd name="connsiteY19" fmla="*/ 559356 h 1138689"/>
              <a:gd name="connsiteX20" fmla="*/ 0 w 1418991"/>
              <a:gd name="connsiteY20" fmla="*/ 159819 h 1138689"/>
              <a:gd name="connsiteX0" fmla="*/ 0 w 1418991"/>
              <a:gd name="connsiteY0" fmla="*/ 159819 h 1138689"/>
              <a:gd name="connsiteX1" fmla="*/ 159819 w 1418991"/>
              <a:gd name="connsiteY1" fmla="*/ 0 h 1138689"/>
              <a:gd name="connsiteX2" fmla="*/ 236499 w 1418991"/>
              <a:gd name="connsiteY2" fmla="*/ 0 h 1138689"/>
              <a:gd name="connsiteX3" fmla="*/ 236499 w 1418991"/>
              <a:gd name="connsiteY3" fmla="*/ 0 h 1138689"/>
              <a:gd name="connsiteX4" fmla="*/ 591246 w 1418991"/>
              <a:gd name="connsiteY4" fmla="*/ 0 h 1138689"/>
              <a:gd name="connsiteX5" fmla="*/ 1259172 w 1418991"/>
              <a:gd name="connsiteY5" fmla="*/ 0 h 1138689"/>
              <a:gd name="connsiteX6" fmla="*/ 1418991 w 1418991"/>
              <a:gd name="connsiteY6" fmla="*/ 159819 h 1138689"/>
              <a:gd name="connsiteX7" fmla="*/ 1418991 w 1418991"/>
              <a:gd name="connsiteY7" fmla="*/ 559356 h 1138689"/>
              <a:gd name="connsiteX8" fmla="*/ 1418991 w 1418991"/>
              <a:gd name="connsiteY8" fmla="*/ 559356 h 1138689"/>
              <a:gd name="connsiteX9" fmla="*/ 1418991 w 1418991"/>
              <a:gd name="connsiteY9" fmla="*/ 799080 h 1138689"/>
              <a:gd name="connsiteX10" fmla="*/ 1418991 w 1418991"/>
              <a:gd name="connsiteY10" fmla="*/ 799077 h 1138689"/>
              <a:gd name="connsiteX11" fmla="*/ 1259172 w 1418991"/>
              <a:gd name="connsiteY11" fmla="*/ 958896 h 1138689"/>
              <a:gd name="connsiteX12" fmla="*/ 825289 w 1418991"/>
              <a:gd name="connsiteY12" fmla="*/ 958896 h 1138689"/>
              <a:gd name="connsiteX13" fmla="*/ 694241 w 1418991"/>
              <a:gd name="connsiteY13" fmla="*/ 1138689 h 1138689"/>
              <a:gd name="connsiteX14" fmla="*/ 557628 w 1418991"/>
              <a:gd name="connsiteY14" fmla="*/ 980668 h 1138689"/>
              <a:gd name="connsiteX15" fmla="*/ 159819 w 1418991"/>
              <a:gd name="connsiteY15" fmla="*/ 958896 h 1138689"/>
              <a:gd name="connsiteX16" fmla="*/ 0 w 1418991"/>
              <a:gd name="connsiteY16" fmla="*/ 799077 h 1138689"/>
              <a:gd name="connsiteX17" fmla="*/ 0 w 1418991"/>
              <a:gd name="connsiteY17" fmla="*/ 799080 h 1138689"/>
              <a:gd name="connsiteX18" fmla="*/ 0 w 1418991"/>
              <a:gd name="connsiteY18" fmla="*/ 559356 h 1138689"/>
              <a:gd name="connsiteX19" fmla="*/ 0 w 1418991"/>
              <a:gd name="connsiteY19" fmla="*/ 559356 h 1138689"/>
              <a:gd name="connsiteX20" fmla="*/ 0 w 1418991"/>
              <a:gd name="connsiteY20" fmla="*/ 159819 h 1138689"/>
              <a:gd name="connsiteX0" fmla="*/ 0 w 1418991"/>
              <a:gd name="connsiteY0" fmla="*/ 159819 h 1138689"/>
              <a:gd name="connsiteX1" fmla="*/ 159819 w 1418991"/>
              <a:gd name="connsiteY1" fmla="*/ 0 h 1138689"/>
              <a:gd name="connsiteX2" fmla="*/ 236499 w 1418991"/>
              <a:gd name="connsiteY2" fmla="*/ 0 h 1138689"/>
              <a:gd name="connsiteX3" fmla="*/ 236499 w 1418991"/>
              <a:gd name="connsiteY3" fmla="*/ 0 h 1138689"/>
              <a:gd name="connsiteX4" fmla="*/ 591246 w 1418991"/>
              <a:gd name="connsiteY4" fmla="*/ 0 h 1138689"/>
              <a:gd name="connsiteX5" fmla="*/ 1259172 w 1418991"/>
              <a:gd name="connsiteY5" fmla="*/ 0 h 1138689"/>
              <a:gd name="connsiteX6" fmla="*/ 1418991 w 1418991"/>
              <a:gd name="connsiteY6" fmla="*/ 159819 h 1138689"/>
              <a:gd name="connsiteX7" fmla="*/ 1418991 w 1418991"/>
              <a:gd name="connsiteY7" fmla="*/ 559356 h 1138689"/>
              <a:gd name="connsiteX8" fmla="*/ 1418991 w 1418991"/>
              <a:gd name="connsiteY8" fmla="*/ 559356 h 1138689"/>
              <a:gd name="connsiteX9" fmla="*/ 1418991 w 1418991"/>
              <a:gd name="connsiteY9" fmla="*/ 799080 h 1138689"/>
              <a:gd name="connsiteX10" fmla="*/ 1418991 w 1418991"/>
              <a:gd name="connsiteY10" fmla="*/ 799077 h 1138689"/>
              <a:gd name="connsiteX11" fmla="*/ 1259172 w 1418991"/>
              <a:gd name="connsiteY11" fmla="*/ 958896 h 1138689"/>
              <a:gd name="connsiteX12" fmla="*/ 825289 w 1418991"/>
              <a:gd name="connsiteY12" fmla="*/ 958896 h 1138689"/>
              <a:gd name="connsiteX13" fmla="*/ 694241 w 1418991"/>
              <a:gd name="connsiteY13" fmla="*/ 1138689 h 1138689"/>
              <a:gd name="connsiteX14" fmla="*/ 601677 w 1418991"/>
              <a:gd name="connsiteY14" fmla="*/ 974974 h 1138689"/>
              <a:gd name="connsiteX15" fmla="*/ 159819 w 1418991"/>
              <a:gd name="connsiteY15" fmla="*/ 958896 h 1138689"/>
              <a:gd name="connsiteX16" fmla="*/ 0 w 1418991"/>
              <a:gd name="connsiteY16" fmla="*/ 799077 h 1138689"/>
              <a:gd name="connsiteX17" fmla="*/ 0 w 1418991"/>
              <a:gd name="connsiteY17" fmla="*/ 799080 h 1138689"/>
              <a:gd name="connsiteX18" fmla="*/ 0 w 1418991"/>
              <a:gd name="connsiteY18" fmla="*/ 559356 h 1138689"/>
              <a:gd name="connsiteX19" fmla="*/ 0 w 1418991"/>
              <a:gd name="connsiteY19" fmla="*/ 559356 h 1138689"/>
              <a:gd name="connsiteX20" fmla="*/ 0 w 1418991"/>
              <a:gd name="connsiteY20" fmla="*/ 159819 h 113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18991" h="1138689">
                <a:moveTo>
                  <a:pt x="0" y="159819"/>
                </a:moveTo>
                <a:cubicBezTo>
                  <a:pt x="0" y="71553"/>
                  <a:pt x="71553" y="0"/>
                  <a:pt x="159819" y="0"/>
                </a:cubicBezTo>
                <a:lnTo>
                  <a:pt x="236499" y="0"/>
                </a:lnTo>
                <a:lnTo>
                  <a:pt x="236499" y="0"/>
                </a:lnTo>
                <a:lnTo>
                  <a:pt x="591246" y="0"/>
                </a:lnTo>
                <a:lnTo>
                  <a:pt x="1259172" y="0"/>
                </a:lnTo>
                <a:cubicBezTo>
                  <a:pt x="1347438" y="0"/>
                  <a:pt x="1418991" y="71553"/>
                  <a:pt x="1418991" y="159819"/>
                </a:cubicBezTo>
                <a:lnTo>
                  <a:pt x="1418991" y="559356"/>
                </a:lnTo>
                <a:lnTo>
                  <a:pt x="1418991" y="559356"/>
                </a:lnTo>
                <a:lnTo>
                  <a:pt x="1418991" y="799080"/>
                </a:lnTo>
                <a:lnTo>
                  <a:pt x="1418991" y="799077"/>
                </a:lnTo>
                <a:cubicBezTo>
                  <a:pt x="1418991" y="887343"/>
                  <a:pt x="1347438" y="958896"/>
                  <a:pt x="1259172" y="958896"/>
                </a:cubicBezTo>
                <a:lnTo>
                  <a:pt x="825289" y="958896"/>
                </a:lnTo>
                <a:lnTo>
                  <a:pt x="694241" y="1138689"/>
                </a:lnTo>
                <a:lnTo>
                  <a:pt x="601677" y="974974"/>
                </a:lnTo>
                <a:lnTo>
                  <a:pt x="159819" y="958896"/>
                </a:lnTo>
                <a:cubicBezTo>
                  <a:pt x="71553" y="958896"/>
                  <a:pt x="0" y="887343"/>
                  <a:pt x="0" y="799077"/>
                </a:cubicBezTo>
                <a:lnTo>
                  <a:pt x="0" y="799080"/>
                </a:lnTo>
                <a:lnTo>
                  <a:pt x="0" y="559356"/>
                </a:lnTo>
                <a:lnTo>
                  <a:pt x="0" y="559356"/>
                </a:lnTo>
                <a:lnTo>
                  <a:pt x="0" y="1598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44000" rIns="0" bIns="324000" rtlCol="0" anchor="ctr"/>
          <a:lstStyle/>
          <a:p>
            <a:pPr>
              <a:lnSpc>
                <a:spcPct val="90000"/>
              </a:lnSpc>
            </a:pPr>
            <a:r>
              <a:rPr lang="mt-MT" sz="1400">
                <a:solidFill>
                  <a:schemeClr val="tx1"/>
                </a:solidFill>
                <a:latin typeface="Bahnschrift SemiBold Condensed" panose="020B0502040204020203" pitchFamily="34" charset="0"/>
              </a:rPr>
              <a:t>Bonġu għalikom ħbieb, tridu tilagħbu l-logħba tal-passju magħna?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3037115" y="2367643"/>
            <a:ext cx="1387928" cy="78921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0" rtlCol="0" anchor="ctr"/>
          <a:lstStyle/>
          <a:p>
            <a:pPr algn="ctr">
              <a:lnSpc>
                <a:spcPct val="80000"/>
              </a:lnSpc>
            </a:pPr>
            <a:r>
              <a:rPr lang="mt-MT" sz="140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Għandi aptit niċċaqlaq naqra dalgħodu!</a:t>
            </a:r>
            <a:endParaRPr lang="mt-MT" sz="140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DC8BC47-97F6-4BB3-9BEC-BFBE68353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538" y="981144"/>
            <a:ext cx="11034512" cy="4805885"/>
          </a:xfr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D51132BC-ECFE-4067-A692-D2DE48384372}"/>
              </a:ext>
            </a:extLst>
          </p:cNvPr>
          <p:cNvSpPr/>
          <p:nvPr/>
        </p:nvSpPr>
        <p:spPr>
          <a:xfrm>
            <a:off x="1207364" y="981144"/>
            <a:ext cx="3000652" cy="17166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14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Issa </a:t>
            </a:r>
            <a:r>
              <a:rPr lang="mt-MT" sz="1400">
                <a:solidFill>
                  <a:schemeClr val="tx1"/>
                </a:solidFill>
                <a:latin typeface="Bahnschrift SemiBold Condensed" panose="020B0502040204020203" pitchFamily="34" charset="0"/>
              </a:rPr>
              <a:t>ħa </a:t>
            </a:r>
            <a:r>
              <a:rPr lang="mt-MT" sz="140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nużaw </a:t>
            </a:r>
            <a:r>
              <a:rPr lang="mt-MT" sz="14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ġebla u rridu nippruvaw nimmirawha fuq kull numru, wieħed, wieħed sakemm naslu san-numru 9. Attenti! Il-ġebla ma tistax tmiss il-linji ta’ mal-ġnub. Għal kull darba li nimmiraw il-ġebla rridu </a:t>
            </a:r>
            <a:r>
              <a:rPr lang="mt-MT" sz="1400">
                <a:solidFill>
                  <a:schemeClr val="tx1"/>
                </a:solidFill>
                <a:latin typeface="Bahnschrift SemiBold Condensed" panose="020B0502040204020203" pitchFamily="34" charset="0"/>
              </a:rPr>
              <a:t>naqbżu </a:t>
            </a:r>
            <a:r>
              <a:rPr lang="mt-MT" sz="140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fuq </a:t>
            </a:r>
            <a:r>
              <a:rPr lang="mt-MT" sz="14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in-numri, jekk hemm żewġ numri b’saqajna it-tnejn, jekk hemm numru wieħed fuq </a:t>
            </a:r>
            <a:r>
              <a:rPr lang="mt-MT" sz="1400">
                <a:solidFill>
                  <a:schemeClr val="tx1"/>
                </a:solidFill>
                <a:latin typeface="Bahnschrift SemiBold Condensed" panose="020B0502040204020203" pitchFamily="34" charset="0"/>
              </a:rPr>
              <a:t>sieq </a:t>
            </a:r>
            <a:r>
              <a:rPr lang="mt-MT" sz="140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waħda ... </a:t>
            </a:r>
            <a:endParaRPr lang="en-GB" sz="14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1F7FCE38-0380-4AF3-A2CB-7463F66F7340}"/>
              </a:ext>
            </a:extLst>
          </p:cNvPr>
          <p:cNvSpPr/>
          <p:nvPr/>
        </p:nvSpPr>
        <p:spPr>
          <a:xfrm>
            <a:off x="7983986" y="1225118"/>
            <a:ext cx="2379215" cy="12961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t-MT" sz="160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... biex </a:t>
            </a:r>
            <a:r>
              <a:rPr lang="mt-MT" sz="16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imorru lura rridu naqbżu bl-istess mod u skont fejn tkun il-ġebla rridu nbaxxu biex niġbruha</a:t>
            </a:r>
            <a:r>
              <a:rPr lang="mt-MT" sz="1600">
                <a:solidFill>
                  <a:schemeClr val="tx1"/>
                </a:solidFill>
                <a:latin typeface="Bahnschrift SemiBold Condensed" panose="020B0502040204020203" pitchFamily="34" charset="0"/>
              </a:rPr>
              <a:t>. </a:t>
            </a:r>
            <a:endParaRPr lang="mt-MT" sz="1600" smtClean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  <a:p>
            <a:pPr algn="ctr"/>
            <a:r>
              <a:rPr lang="mt-MT" sz="160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Tlaqna </a:t>
            </a:r>
            <a:r>
              <a:rPr lang="mt-MT" sz="1600" dirty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ħa nibdew!</a:t>
            </a:r>
            <a:endParaRPr lang="en-GB" sz="1600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0602686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7" name="Action Button: Forward or Next 6">
            <a:hlinkClick r:id="" action="ppaction://hlinkshowjump?jump=previousslide" highlightClick="1"/>
          </p:cNvPr>
          <p:cNvSpPr/>
          <p:nvPr/>
        </p:nvSpPr>
        <p:spPr>
          <a:xfrm flipH="1">
            <a:off x="454297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7535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070424E-6B8B-4460-B525-BFC84AFDA8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t-MT" dirty="0"/>
              <a:t>Ħa naraw kemm tiftakru!</a:t>
            </a:r>
            <a:endParaRPr lang="en-GB" dirty="0"/>
          </a:p>
        </p:txBody>
      </p:sp>
      <p:pic>
        <p:nvPicPr>
          <p:cNvPr id="2054" name="Picture 6" descr="Emoji Png Transparent Background - Thinking Emoji Transparent Background,  Png Download , Transparent Png Image - PNGitem">
            <a:extLst>
              <a:ext uri="{FF2B5EF4-FFF2-40B4-BE49-F238E27FC236}">
                <a16:creationId xmlns="" xmlns:a16="http://schemas.microsoft.com/office/drawing/2014/main" id="{1A51A469-1E01-48E4-90D5-7AA8CCFC4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6" y="3643839"/>
            <a:ext cx="1735496" cy="151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0602686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6" name="Action Button: Forward or Next 5">
            <a:hlinkClick r:id="" action="ppaction://hlinkshowjump?jump=previousslide" highlightClick="1"/>
          </p:cNvPr>
          <p:cNvSpPr/>
          <p:nvPr/>
        </p:nvSpPr>
        <p:spPr>
          <a:xfrm flipH="1">
            <a:off x="454297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0077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AD0A34-E063-4EE8-BFEC-B775BB20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b="1" dirty="0">
                <a:latin typeface="+mn-lt"/>
              </a:rPr>
              <a:t>X’jisimha din il-logħba?</a:t>
            </a:r>
            <a:endParaRPr lang="en-GB" b="1" dirty="0">
              <a:latin typeface="+mn-lt"/>
            </a:endParaRPr>
          </a:p>
        </p:txBody>
      </p:sp>
      <p:pic>
        <p:nvPicPr>
          <p:cNvPr id="1026" name="Picture 2" descr="TRADITIONAL GAMES... HOPSCOTCH (IL-PASSJU)">
            <a:extLst>
              <a:ext uri="{FF2B5EF4-FFF2-40B4-BE49-F238E27FC236}">
                <a16:creationId xmlns="" xmlns:a16="http://schemas.microsoft.com/office/drawing/2014/main" id="{DE2FD12F-2003-4B46-AE9B-1C1380ABB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2633663"/>
            <a:ext cx="4057650" cy="22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E94D31E-EA47-427D-B31E-648606087AAF}"/>
              </a:ext>
            </a:extLst>
          </p:cNvPr>
          <p:cNvSpPr txBox="1"/>
          <p:nvPr/>
        </p:nvSpPr>
        <p:spPr>
          <a:xfrm>
            <a:off x="1495426" y="4958179"/>
            <a:ext cx="2105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000" b="1" dirty="0">
                <a:latin typeface="+mj-lt"/>
              </a:rPr>
              <a:t>il-passju</a:t>
            </a:r>
            <a:endParaRPr lang="en-GB" sz="40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067DA33-86A2-4404-9612-514DDD0C6A3E}"/>
              </a:ext>
            </a:extLst>
          </p:cNvPr>
          <p:cNvSpPr txBox="1"/>
          <p:nvPr/>
        </p:nvSpPr>
        <p:spPr>
          <a:xfrm>
            <a:off x="4933950" y="5348704"/>
            <a:ext cx="189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000" b="1" dirty="0"/>
              <a:t>il-ħabel</a:t>
            </a:r>
            <a:endParaRPr lang="en-GB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2C289D9-E38F-4225-A6B6-E5D16F1E55CD}"/>
              </a:ext>
            </a:extLst>
          </p:cNvPr>
          <p:cNvSpPr txBox="1"/>
          <p:nvPr/>
        </p:nvSpPr>
        <p:spPr>
          <a:xfrm>
            <a:off x="8753475" y="5105400"/>
            <a:ext cx="1943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000" b="1" dirty="0"/>
              <a:t>il-qabża</a:t>
            </a:r>
            <a:endParaRPr lang="en-GB" sz="4000" b="1" dirty="0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0602686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10" name="Action Button: Forward or Next 9">
            <a:hlinkClick r:id="" action="ppaction://hlinkshowjump?jump=previousslide" highlightClick="1"/>
          </p:cNvPr>
          <p:cNvSpPr/>
          <p:nvPr/>
        </p:nvSpPr>
        <p:spPr>
          <a:xfrm flipH="1">
            <a:off x="454297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6618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4704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4704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0C40FF-DBA1-404C-B28B-7D1063CA8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640" y="982132"/>
            <a:ext cx="9331958" cy="3102188"/>
          </a:xfrm>
        </p:spPr>
        <p:txBody>
          <a:bodyPr>
            <a:normAutofit/>
          </a:bodyPr>
          <a:lstStyle/>
          <a:p>
            <a:r>
              <a:rPr lang="mt-MT" dirty="0"/>
              <a:t>Il-passju hija logħba ____________,</a:t>
            </a:r>
            <a:br>
              <a:rPr lang="mt-MT" dirty="0"/>
            </a:br>
            <a:r>
              <a:rPr lang="mt-MT" dirty="0"/>
              <a:t>li </a:t>
            </a:r>
            <a:r>
              <a:rPr lang="mt-MT"/>
              <a:t>kienu </a:t>
            </a:r>
            <a:r>
              <a:rPr lang="mt-MT" smtClean="0"/>
              <a:t>jilagħbu </a:t>
            </a:r>
            <a:r>
              <a:rPr lang="mt-MT" dirty="0"/>
              <a:t>fl-imgħoddi.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8C37C8-A222-4505-B824-622464851D2E}"/>
              </a:ext>
            </a:extLst>
          </p:cNvPr>
          <p:cNvSpPr txBox="1"/>
          <p:nvPr/>
        </p:nvSpPr>
        <p:spPr>
          <a:xfrm>
            <a:off x="1737360" y="4419600"/>
            <a:ext cx="3302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400" b="1" dirty="0"/>
              <a:t>tradizzjonali</a:t>
            </a:r>
            <a:endParaRPr lang="en-GB" sz="44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2E51D5-51F6-4247-BA10-A60924E9A7B3}"/>
              </a:ext>
            </a:extLst>
          </p:cNvPr>
          <p:cNvSpPr txBox="1"/>
          <p:nvPr/>
        </p:nvSpPr>
        <p:spPr>
          <a:xfrm>
            <a:off x="7193280" y="4419600"/>
            <a:ext cx="3261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400" b="1" dirty="0"/>
              <a:t>moderna</a:t>
            </a:r>
            <a:endParaRPr lang="en-GB" sz="4400" b="1" dirty="0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10602686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6" name="Action Button: Forward or Next 5">
            <a:hlinkClick r:id="" action="ppaction://hlinkshowjump?jump=previousslide" highlightClick="1"/>
          </p:cNvPr>
          <p:cNvSpPr/>
          <p:nvPr/>
        </p:nvSpPr>
        <p:spPr>
          <a:xfrm flipH="1">
            <a:off x="454297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4195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47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0.00221 0.383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42969 -0.3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4" y="-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8C3295-7159-4204-BD3E-24FCDD461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b="1" dirty="0"/>
              <a:t>Fejn kienet tintlagħab?</a:t>
            </a:r>
            <a:endParaRPr lang="en-GB" b="1" dirty="0"/>
          </a:p>
        </p:txBody>
      </p:sp>
      <p:pic>
        <p:nvPicPr>
          <p:cNvPr id="3074" name="Picture 2" descr="Old Street In Rabat. Malta Stock Photo, Picture And Royalty Free Image.  Image 72383145.">
            <a:extLst>
              <a:ext uri="{FF2B5EF4-FFF2-40B4-BE49-F238E27FC236}">
                <a16:creationId xmlns="" xmlns:a16="http://schemas.microsoft.com/office/drawing/2014/main" id="{18960DD9-CDF6-4D52-A588-E3DB31203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53" y="2352740"/>
            <a:ext cx="1581402" cy="229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ibernians Stadium - Wikipedia">
            <a:extLst>
              <a:ext uri="{FF2B5EF4-FFF2-40B4-BE49-F238E27FC236}">
                <a16:creationId xmlns="" xmlns:a16="http://schemas.microsoft.com/office/drawing/2014/main" id="{E6E7D36B-36F2-471E-A13D-A3B1BE1F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971" y="2584732"/>
            <a:ext cx="3001639" cy="206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best beach quotes of all time">
            <a:extLst>
              <a:ext uri="{FF2B5EF4-FFF2-40B4-BE49-F238E27FC236}">
                <a16:creationId xmlns="" xmlns:a16="http://schemas.microsoft.com/office/drawing/2014/main" id="{CE04B8F7-19D0-41BD-9638-33CF7C8FF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271" y="2460445"/>
            <a:ext cx="2703327" cy="180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FE92B3-B559-4FF4-A306-714354A4BBA2}"/>
              </a:ext>
            </a:extLst>
          </p:cNvPr>
          <p:cNvSpPr txBox="1"/>
          <p:nvPr/>
        </p:nvSpPr>
        <p:spPr>
          <a:xfrm>
            <a:off x="1787153" y="4820575"/>
            <a:ext cx="1581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000" b="1" dirty="0"/>
              <a:t>fit-triq</a:t>
            </a:r>
            <a:endParaRPr lang="en-GB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3B6DFDE-8232-44C6-BD4C-B71DF70D3827}"/>
              </a:ext>
            </a:extLst>
          </p:cNvPr>
          <p:cNvSpPr txBox="1"/>
          <p:nvPr/>
        </p:nvSpPr>
        <p:spPr>
          <a:xfrm>
            <a:off x="4824520" y="4950920"/>
            <a:ext cx="2210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600" b="1" dirty="0"/>
              <a:t>fil-grawnd</a:t>
            </a:r>
            <a:endParaRPr lang="en-GB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0B81B6-4A67-4770-BE77-89E921136B83}"/>
              </a:ext>
            </a:extLst>
          </p:cNvPr>
          <p:cNvSpPr txBox="1"/>
          <p:nvPr/>
        </p:nvSpPr>
        <p:spPr>
          <a:xfrm>
            <a:off x="8460198" y="4509855"/>
            <a:ext cx="243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600" b="1" dirty="0"/>
              <a:t>fuq ir-ramel</a:t>
            </a:r>
            <a:endParaRPr lang="en-GB" sz="3600" b="1" dirty="0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="" xmlns:a16="http://schemas.microsoft.com/office/drawing/2014/main" id="{730D4E42-0020-40AB-ACF0-421E9B9558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6041" y="3988501"/>
            <a:ext cx="914400" cy="914400"/>
          </a:xfrm>
          <a:prstGeom prst="rect">
            <a:avLst/>
          </a:prstGeom>
        </p:spPr>
      </p:pic>
      <p:pic>
        <p:nvPicPr>
          <p:cNvPr id="13" name="Graphic 12" descr="Close with solid fill">
            <a:extLst>
              <a:ext uri="{FF2B5EF4-FFF2-40B4-BE49-F238E27FC236}">
                <a16:creationId xmlns="" xmlns:a16="http://schemas.microsoft.com/office/drawing/2014/main" id="{37BADEFE-D086-4C87-A241-330FADC850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252322">
            <a:off x="6471921" y="3800958"/>
            <a:ext cx="914400" cy="914400"/>
          </a:xfrm>
          <a:prstGeom prst="rect">
            <a:avLst/>
          </a:prstGeom>
        </p:spPr>
      </p:pic>
      <p:pic>
        <p:nvPicPr>
          <p:cNvPr id="17" name="Graphic 16" descr="Close with solid fill">
            <a:extLst>
              <a:ext uri="{FF2B5EF4-FFF2-40B4-BE49-F238E27FC236}">
                <a16:creationId xmlns="" xmlns:a16="http://schemas.microsoft.com/office/drawing/2014/main" id="{B1E30B79-4423-4C6C-BBE0-434451D808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252322">
            <a:off x="10048241" y="3411551"/>
            <a:ext cx="914400" cy="914400"/>
          </a:xfrm>
          <a:prstGeom prst="rect">
            <a:avLst/>
          </a:prstGeom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10602686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sp>
        <p:nvSpPr>
          <p:cNvPr id="14" name="Action Button: Forward or Next 13">
            <a:hlinkClick r:id="" action="ppaction://hlinkshowjump?jump=previousslide" highlightClick="1"/>
          </p:cNvPr>
          <p:cNvSpPr/>
          <p:nvPr/>
        </p:nvSpPr>
        <p:spPr>
          <a:xfrm flipH="1">
            <a:off x="454297" y="5954486"/>
            <a:ext cx="1110343" cy="6096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2618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986</TotalTime>
  <Words>347</Words>
  <Application>Microsoft Office PowerPoint</Application>
  <PresentationFormat>Widescreen</PresentationFormat>
  <Paragraphs>60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Aharoni</vt:lpstr>
      <vt:lpstr>Arial</vt:lpstr>
      <vt:lpstr>Bahnschrift SemiBold Condensed</vt:lpstr>
      <vt:lpstr>Calibri</vt:lpstr>
      <vt:lpstr>Garamond</vt:lpstr>
      <vt:lpstr>Organic</vt:lpstr>
      <vt:lpstr>Il-Passju</vt:lpstr>
      <vt:lpstr>It-Tielet Sena</vt:lpstr>
      <vt:lpstr>PowerPoint Presentation</vt:lpstr>
      <vt:lpstr>PowerPoint Presentation</vt:lpstr>
      <vt:lpstr>PowerPoint Presentation</vt:lpstr>
      <vt:lpstr>Ħa naraw kemm tiftakru!</vt:lpstr>
      <vt:lpstr>X’jisimha din il-logħba?</vt:lpstr>
      <vt:lpstr>Il-passju hija logħba ____________, li kienu jilagħbu fl-imgħoddi.</vt:lpstr>
      <vt:lpstr>Fejn kienet tintlagħab?</vt:lpstr>
      <vt:lpstr>Xi trid tpenġi mal-art biex tilgħab il-passju?</vt:lpstr>
      <vt:lpstr>Il-kaxxi u t-trijangli kienu jitpenġew bil-_________ mal-art.</vt:lpstr>
      <vt:lpstr>Agħżel is-sentenza t-tajba. </vt:lpstr>
      <vt:lpstr>Ikklikkja/agħfas fuq il-verbi biss. </vt:lpstr>
      <vt:lpstr>Erġa’ pprova!</vt:lpstr>
      <vt:lpstr>Prosit!</vt:lpstr>
      <vt:lpstr>Isma’ ftit, u agħżel liema hi l-verżjoni t-tajba. </vt:lpstr>
      <vt:lpstr>Tmiem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Il-passju</dc:title>
  <dc:creator>Christiana Debono</dc:creator>
  <cp:lastModifiedBy>Microsoft account</cp:lastModifiedBy>
  <cp:revision>27</cp:revision>
  <dcterms:created xsi:type="dcterms:W3CDTF">2022-01-15T17:40:15Z</dcterms:created>
  <dcterms:modified xsi:type="dcterms:W3CDTF">2022-06-01T09:24:13Z</dcterms:modified>
</cp:coreProperties>
</file>