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90AF-F977-4C0D-ADC2-F7DDCE01F9E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5025-CB38-48DF-9F30-5BBB531D9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1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90AF-F977-4C0D-ADC2-F7DDCE01F9E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5025-CB38-48DF-9F30-5BBB531D9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09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90AF-F977-4C0D-ADC2-F7DDCE01F9E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5025-CB38-48DF-9F30-5BBB531D9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36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90AF-F977-4C0D-ADC2-F7DDCE01F9E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5025-CB38-48DF-9F30-5BBB531D9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28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90AF-F977-4C0D-ADC2-F7DDCE01F9E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5025-CB38-48DF-9F30-5BBB531D9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58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90AF-F977-4C0D-ADC2-F7DDCE01F9E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5025-CB38-48DF-9F30-5BBB531D9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85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90AF-F977-4C0D-ADC2-F7DDCE01F9E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5025-CB38-48DF-9F30-5BBB531D9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86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90AF-F977-4C0D-ADC2-F7DDCE01F9E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5025-CB38-48DF-9F30-5BBB531D9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58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90AF-F977-4C0D-ADC2-F7DDCE01F9E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5025-CB38-48DF-9F30-5BBB531D9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67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90AF-F977-4C0D-ADC2-F7DDCE01F9E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5025-CB38-48DF-9F30-5BBB531D9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90AF-F977-4C0D-ADC2-F7DDCE01F9E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5025-CB38-48DF-9F30-5BBB531D9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84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F90AF-F977-4C0D-ADC2-F7DDCE01F9E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75025-CB38-48DF-9F30-5BBB531D9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5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284" y="2310581"/>
            <a:ext cx="9144000" cy="1199382"/>
          </a:xfrm>
        </p:spPr>
        <p:txBody>
          <a:bodyPr/>
          <a:lstStyle/>
          <a:p>
            <a:r>
              <a:rPr lang="mt-MT">
                <a:solidFill>
                  <a:srgbClr val="FFFF00"/>
                </a:solidFill>
                <a:latin typeface="Comic Sans MS" panose="030F0702030302020204" pitchFamily="66" charset="0"/>
              </a:rPr>
              <a:t>Il-Partijiet tal-Ġisem</a:t>
            </a:r>
            <a:endParaRPr lang="en-GB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mt-MT" sz="4000">
                <a:latin typeface="Comic Sans MS" panose="030F0702030302020204" pitchFamily="66" charset="0"/>
              </a:rPr>
              <a:t>Vokabularju</a:t>
            </a:r>
            <a:endParaRPr lang="en-GB" sz="400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99" y="1710811"/>
            <a:ext cx="1838890" cy="46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9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50930" y="169804"/>
            <a:ext cx="5180332" cy="760535"/>
          </a:xfrm>
        </p:spPr>
        <p:txBody>
          <a:bodyPr>
            <a:normAutofit/>
          </a:bodyPr>
          <a:lstStyle/>
          <a:p>
            <a:pPr algn="l"/>
            <a:r>
              <a:rPr lang="mt-MT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Ikklikkja n-numru.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hugbejn"/>
          <p:cNvSpPr txBox="1"/>
          <p:nvPr/>
        </p:nvSpPr>
        <p:spPr>
          <a:xfrm>
            <a:off x="302969" y="1877066"/>
            <a:ext cx="9060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1. Aħna għandna </a:t>
            </a:r>
            <a:r>
              <a:rPr lang="mt-MT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għaxar</a:t>
            </a:r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mt-MT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swaba’ tas-sieq</a:t>
            </a:r>
            <a:r>
              <a:rPr lang="mt-MT" sz="3600" dirty="0">
                <a:solidFill>
                  <a:schemeClr val="bg1"/>
                </a:solidFill>
              </a:rPr>
              <a:t>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" name="1"/>
          <p:cNvSpPr/>
          <p:nvPr/>
        </p:nvSpPr>
        <p:spPr>
          <a:xfrm>
            <a:off x="7065225" y="4069296"/>
            <a:ext cx="834501" cy="5859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2400">
                <a:latin typeface="Comic Sans MS" panose="030F0702030302020204" pitchFamily="66" charset="0"/>
              </a:rPr>
              <a:t>1</a:t>
            </a:r>
            <a:endParaRPr lang="en-GB" sz="2400">
              <a:latin typeface="Comic Sans MS" panose="030F0702030302020204" pitchFamily="66" charset="0"/>
            </a:endParaRPr>
          </a:p>
        </p:txBody>
      </p:sp>
      <p:pic>
        <p:nvPicPr>
          <p:cNvPr id="6" name="Picture 5" descr="A picture containing person, indoor, hand&#10;&#10;Description automatically generated">
            <a:extLst>
              <a:ext uri="{FF2B5EF4-FFF2-40B4-BE49-F238E27FC236}">
                <a16:creationId xmlns:a16="http://schemas.microsoft.com/office/drawing/2014/main" xmlns="" id="{B37663A7-7D44-4E30-93AC-3F367CA5A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298" y="3120743"/>
            <a:ext cx="3267927" cy="37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50930" y="169804"/>
            <a:ext cx="8584312" cy="760535"/>
          </a:xfrm>
        </p:spPr>
        <p:txBody>
          <a:bodyPr>
            <a:normAutofit/>
          </a:bodyPr>
          <a:lstStyle/>
          <a:p>
            <a:pPr algn="l"/>
            <a:r>
              <a:rPr lang="mt-MT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Iktar partijiet tal-ġisem.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 descr="A close-up of a person's chest&#10;&#10;Description automatically generated with low confidence">
            <a:extLst>
              <a:ext uri="{FF2B5EF4-FFF2-40B4-BE49-F238E27FC236}">
                <a16:creationId xmlns:a16="http://schemas.microsoft.com/office/drawing/2014/main" xmlns="" id="{9B067F78-670D-427C-AD4C-A8F15E79F6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71" r="10375" b="50000"/>
          <a:stretch/>
        </p:blipFill>
        <p:spPr>
          <a:xfrm>
            <a:off x="2572332" y="1934771"/>
            <a:ext cx="6556252" cy="283056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7F7E6A5F-8C48-4724-B8A9-D0B31E62E511}"/>
              </a:ext>
            </a:extLst>
          </p:cNvPr>
          <p:cNvCxnSpPr>
            <a:cxnSpLocks/>
          </p:cNvCxnSpPr>
          <p:nvPr/>
        </p:nvCxnSpPr>
        <p:spPr>
          <a:xfrm flipV="1">
            <a:off x="1086159" y="4203865"/>
            <a:ext cx="2580111" cy="56146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D337F863-8C9D-4670-94FA-859B44DF1847}"/>
              </a:ext>
            </a:extLst>
          </p:cNvPr>
          <p:cNvCxnSpPr>
            <a:cxnSpLocks/>
          </p:cNvCxnSpPr>
          <p:nvPr/>
        </p:nvCxnSpPr>
        <p:spPr>
          <a:xfrm>
            <a:off x="1111986" y="2956217"/>
            <a:ext cx="2302015" cy="53769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BC3C38B-E7E5-4E68-A55A-C9219425D702}"/>
              </a:ext>
            </a:extLst>
          </p:cNvPr>
          <p:cNvCxnSpPr>
            <a:cxnSpLocks/>
          </p:cNvCxnSpPr>
          <p:nvPr/>
        </p:nvCxnSpPr>
        <p:spPr>
          <a:xfrm flipH="1">
            <a:off x="8573344" y="1944791"/>
            <a:ext cx="2314191" cy="24552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02D2EF0E-1A3B-4943-BE33-91845DAAC121}"/>
              </a:ext>
            </a:extLst>
          </p:cNvPr>
          <p:cNvSpPr txBox="1">
            <a:spLocks/>
          </p:cNvSpPr>
          <p:nvPr/>
        </p:nvSpPr>
        <p:spPr>
          <a:xfrm>
            <a:off x="511009" y="4408967"/>
            <a:ext cx="1694915" cy="102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dirty="0">
                <a:solidFill>
                  <a:schemeClr val="bg1"/>
                </a:solidFill>
                <a:latin typeface="Comic Sans MS" panose="030F0702030302020204" pitchFamily="66" charset="0"/>
              </a:rPr>
              <a:t>żaqq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294AB7A8-DE8B-4F1D-88E4-4C399E9A17A3}"/>
              </a:ext>
            </a:extLst>
          </p:cNvPr>
          <p:cNvSpPr txBox="1">
            <a:spLocks/>
          </p:cNvSpPr>
          <p:nvPr/>
        </p:nvSpPr>
        <p:spPr>
          <a:xfrm>
            <a:off x="313844" y="1934770"/>
            <a:ext cx="1999538" cy="1066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dirty="0">
                <a:solidFill>
                  <a:schemeClr val="bg1"/>
                </a:solidFill>
                <a:latin typeface="Comic Sans MS" panose="030F0702030302020204" pitchFamily="66" charset="0"/>
              </a:rPr>
              <a:t>żokra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98A3E068-378F-4E25-A634-70F77F69DEDE}"/>
              </a:ext>
            </a:extLst>
          </p:cNvPr>
          <p:cNvSpPr txBox="1">
            <a:spLocks/>
          </p:cNvSpPr>
          <p:nvPr/>
        </p:nvSpPr>
        <p:spPr>
          <a:xfrm>
            <a:off x="10319845" y="1032786"/>
            <a:ext cx="1872155" cy="8025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dirty="0">
                <a:solidFill>
                  <a:schemeClr val="bg1"/>
                </a:solidFill>
                <a:latin typeface="Comic Sans MS" panose="030F0702030302020204" pitchFamily="66" charset="0"/>
              </a:rPr>
              <a:t>qadd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361B824-C13B-4398-9857-9F74D293ECBC}"/>
              </a:ext>
            </a:extLst>
          </p:cNvPr>
          <p:cNvCxnSpPr>
            <a:cxnSpLocks/>
          </p:cNvCxnSpPr>
          <p:nvPr/>
        </p:nvCxnSpPr>
        <p:spPr>
          <a:xfrm>
            <a:off x="3414001" y="2132467"/>
            <a:ext cx="5159343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790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DD40F92C-95DA-4167-857A-A48CE8232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147" y="1314450"/>
            <a:ext cx="5000625" cy="55435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50930" y="169804"/>
            <a:ext cx="8584312" cy="760535"/>
          </a:xfrm>
        </p:spPr>
        <p:txBody>
          <a:bodyPr>
            <a:normAutofit/>
          </a:bodyPr>
          <a:lstStyle/>
          <a:p>
            <a:pPr algn="l"/>
            <a:r>
              <a:rPr lang="mt-MT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Iktar partijiet tal-ġisem.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7F7E6A5F-8C48-4724-B8A9-D0B31E62E511}"/>
              </a:ext>
            </a:extLst>
          </p:cNvPr>
          <p:cNvCxnSpPr>
            <a:cxnSpLocks/>
          </p:cNvCxnSpPr>
          <p:nvPr/>
        </p:nvCxnSpPr>
        <p:spPr>
          <a:xfrm flipV="1">
            <a:off x="1846842" y="5720316"/>
            <a:ext cx="1672535" cy="43416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D337F863-8C9D-4670-94FA-859B44DF1847}"/>
              </a:ext>
            </a:extLst>
          </p:cNvPr>
          <p:cNvCxnSpPr>
            <a:cxnSpLocks/>
          </p:cNvCxnSpPr>
          <p:nvPr/>
        </p:nvCxnSpPr>
        <p:spPr>
          <a:xfrm>
            <a:off x="3819655" y="2067208"/>
            <a:ext cx="1874438" cy="38201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BC3C38B-E7E5-4E68-A55A-C9219425D702}"/>
              </a:ext>
            </a:extLst>
          </p:cNvPr>
          <p:cNvCxnSpPr>
            <a:cxnSpLocks/>
          </p:cNvCxnSpPr>
          <p:nvPr/>
        </p:nvCxnSpPr>
        <p:spPr>
          <a:xfrm flipH="1" flipV="1">
            <a:off x="6096002" y="3785201"/>
            <a:ext cx="1492047" cy="2543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02D2EF0E-1A3B-4943-BE33-91845DAAC121}"/>
              </a:ext>
            </a:extLst>
          </p:cNvPr>
          <p:cNvSpPr txBox="1">
            <a:spLocks/>
          </p:cNvSpPr>
          <p:nvPr/>
        </p:nvSpPr>
        <p:spPr>
          <a:xfrm>
            <a:off x="436582" y="5450958"/>
            <a:ext cx="2253456" cy="14070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dirty="0">
                <a:solidFill>
                  <a:schemeClr val="bg1"/>
                </a:solidFill>
                <a:latin typeface="Comic Sans MS" panose="030F0702030302020204" pitchFamily="66" charset="0"/>
              </a:rPr>
              <a:t>patata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294AB7A8-DE8B-4F1D-88E4-4C399E9A17A3}"/>
              </a:ext>
            </a:extLst>
          </p:cNvPr>
          <p:cNvSpPr txBox="1">
            <a:spLocks/>
          </p:cNvSpPr>
          <p:nvPr/>
        </p:nvSpPr>
        <p:spPr>
          <a:xfrm>
            <a:off x="2639146" y="1074624"/>
            <a:ext cx="2259235" cy="1066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dirty="0">
                <a:solidFill>
                  <a:schemeClr val="bg1"/>
                </a:solidFill>
                <a:latin typeface="Comic Sans MS" panose="030F0702030302020204" pitchFamily="66" charset="0"/>
              </a:rPr>
              <a:t>għonq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98A3E068-378F-4E25-A634-70F77F69DEDE}"/>
              </a:ext>
            </a:extLst>
          </p:cNvPr>
          <p:cNvSpPr txBox="1">
            <a:spLocks/>
          </p:cNvSpPr>
          <p:nvPr/>
        </p:nvSpPr>
        <p:spPr>
          <a:xfrm>
            <a:off x="7588049" y="3638312"/>
            <a:ext cx="1872155" cy="8025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dirty="0">
                <a:solidFill>
                  <a:schemeClr val="bg1"/>
                </a:solidFill>
                <a:latin typeface="Comic Sans MS" panose="030F0702030302020204" pitchFamily="66" charset="0"/>
              </a:rPr>
              <a:t>sider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4E8EF615-4CCE-4E3B-8B48-7C4888CFE17E}"/>
              </a:ext>
            </a:extLst>
          </p:cNvPr>
          <p:cNvCxnSpPr>
            <a:cxnSpLocks/>
          </p:cNvCxnSpPr>
          <p:nvPr/>
        </p:nvCxnSpPr>
        <p:spPr>
          <a:xfrm>
            <a:off x="2272792" y="3367421"/>
            <a:ext cx="1733320" cy="29016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651C8B5-FB28-4A92-9AF7-B744A7943AC6}"/>
              </a:ext>
            </a:extLst>
          </p:cNvPr>
          <p:cNvSpPr txBox="1">
            <a:spLocks/>
          </p:cNvSpPr>
          <p:nvPr/>
        </p:nvSpPr>
        <p:spPr>
          <a:xfrm>
            <a:off x="638912" y="2408891"/>
            <a:ext cx="2259235" cy="1066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dirty="0">
                <a:solidFill>
                  <a:schemeClr val="bg1"/>
                </a:solidFill>
                <a:latin typeface="Comic Sans MS" panose="030F0702030302020204" pitchFamily="66" charset="0"/>
              </a:rPr>
              <a:t>dahar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6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284" y="2310581"/>
            <a:ext cx="9144000" cy="1199382"/>
          </a:xfrm>
        </p:spPr>
        <p:txBody>
          <a:bodyPr/>
          <a:lstStyle/>
          <a:p>
            <a:r>
              <a:rPr lang="mt-MT" dirty="0">
                <a:solidFill>
                  <a:srgbClr val="FFFF00"/>
                </a:solidFill>
                <a:latin typeface="Comic Sans MS" panose="030F0702030302020204" pitchFamily="66" charset="0"/>
              </a:rPr>
              <a:t>malti.skola.edu.mt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99" y="1710811"/>
            <a:ext cx="1838890" cy="46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510" y="0"/>
            <a:ext cx="5464846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345670" y="2053224"/>
            <a:ext cx="2291185" cy="27374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83201" y="3275986"/>
            <a:ext cx="1480376" cy="20463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3" idx="1"/>
          </p:cNvCxnSpPr>
          <p:nvPr/>
        </p:nvCxnSpPr>
        <p:spPr>
          <a:xfrm flipH="1" flipV="1">
            <a:off x="7303896" y="3378303"/>
            <a:ext cx="1796804" cy="65108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98258" y="5638800"/>
            <a:ext cx="1406958" cy="24580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314817" y="4491538"/>
            <a:ext cx="1978159" cy="49587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158513" y="6209149"/>
            <a:ext cx="2569807" cy="11764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1026" y="-354429"/>
            <a:ext cx="12195971" cy="1149608"/>
          </a:xfrm>
        </p:spPr>
        <p:txBody>
          <a:bodyPr>
            <a:normAutofit fontScale="90000"/>
          </a:bodyPr>
          <a:lstStyle/>
          <a:p>
            <a:pPr algn="l"/>
            <a:r>
              <a:rPr lang="mt-MT" sz="4400">
                <a:solidFill>
                  <a:srgbClr val="FFFF00"/>
                </a:solidFill>
                <a:latin typeface="Comic Sans MS" panose="030F0702030302020204" pitchFamily="66" charset="0"/>
              </a:rPr>
              <a:t>Dawn huma l-ismijiet tal-partijiet tar-</a:t>
            </a:r>
            <a:r>
              <a:rPr lang="mt-MT" sz="4400">
                <a:solidFill>
                  <a:schemeClr val="bg1"/>
                </a:solidFill>
                <a:latin typeface="Comic Sans MS" panose="030F0702030302020204" pitchFamily="66" charset="0"/>
              </a:rPr>
              <a:t>ras</a:t>
            </a:r>
            <a:r>
              <a:rPr lang="mt-MT" sz="4400">
                <a:solidFill>
                  <a:srgbClr val="FFFF00"/>
                </a:solidFill>
                <a:latin typeface="Comic Sans MS" panose="030F0702030302020204" pitchFamily="66" charset="0"/>
              </a:rPr>
              <a:t> u l-</a:t>
            </a:r>
            <a:r>
              <a:rPr lang="mt-MT" sz="4400">
                <a:solidFill>
                  <a:schemeClr val="bg1"/>
                </a:solidFill>
                <a:latin typeface="Comic Sans MS" panose="030F0702030302020204" pitchFamily="66" charset="0"/>
              </a:rPr>
              <a:t>wiċċ</a:t>
            </a:r>
            <a:r>
              <a:rPr lang="mt-MT" sz="440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  <a:endParaRPr lang="en-GB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902998" y="4864510"/>
            <a:ext cx="1733857" cy="22831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874694" y="2811990"/>
            <a:ext cx="1907458" cy="34412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202890" y="1014945"/>
            <a:ext cx="1614025" cy="26730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388128" y="3677265"/>
            <a:ext cx="1456149" cy="35211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1141591" y="1802990"/>
            <a:ext cx="1401631" cy="8025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ġbin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772004" y="843284"/>
            <a:ext cx="2226835" cy="8025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sz="4400">
                <a:solidFill>
                  <a:schemeClr val="bg1"/>
                </a:solidFill>
                <a:latin typeface="Comic Sans MS" panose="030F0702030302020204" pitchFamily="66" charset="0"/>
              </a:rPr>
              <a:t>xagħar</a:t>
            </a:r>
            <a:endParaRPr lang="en-GB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816915" y="2670111"/>
            <a:ext cx="1883856" cy="8025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sz="4400">
                <a:solidFill>
                  <a:schemeClr val="bg1"/>
                </a:solidFill>
                <a:latin typeface="Comic Sans MS" panose="030F0702030302020204" pitchFamily="66" charset="0"/>
              </a:rPr>
              <a:t>ħaġeb</a:t>
            </a:r>
            <a:endParaRPr lang="en-GB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45814" y="2802469"/>
            <a:ext cx="1723035" cy="8025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sz="4400">
                <a:solidFill>
                  <a:schemeClr val="bg1"/>
                </a:solidFill>
                <a:latin typeface="Comic Sans MS" panose="030F0702030302020204" pitchFamily="66" charset="0"/>
              </a:rPr>
              <a:t>widna</a:t>
            </a:r>
            <a:endParaRPr lang="en-GB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00700" y="3628104"/>
            <a:ext cx="1722755" cy="8025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sz="4400">
                <a:solidFill>
                  <a:schemeClr val="bg1"/>
                </a:solidFill>
                <a:latin typeface="Comic Sans MS" panose="030F0702030302020204" pitchFamily="66" charset="0"/>
              </a:rPr>
              <a:t>għajn</a:t>
            </a:r>
            <a:endParaRPr lang="en-GB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8292976" y="4592318"/>
            <a:ext cx="2422372" cy="8025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sz="4400">
                <a:solidFill>
                  <a:schemeClr val="bg1"/>
                </a:solidFill>
                <a:latin typeface="Comic Sans MS" panose="030F0702030302020204" pitchFamily="66" charset="0"/>
              </a:rPr>
              <a:t>mnieħer</a:t>
            </a:r>
            <a:endParaRPr lang="en-GB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28320" y="5881949"/>
            <a:ext cx="2226725" cy="8025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sz="4400">
                <a:solidFill>
                  <a:schemeClr val="bg1"/>
                </a:solidFill>
                <a:latin typeface="Comic Sans MS" panose="030F0702030302020204" pitchFamily="66" charset="0"/>
              </a:rPr>
              <a:t>geddum</a:t>
            </a:r>
            <a:endParaRPr lang="en-GB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582941" y="4849185"/>
            <a:ext cx="1610375" cy="9125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sz="4400">
                <a:solidFill>
                  <a:schemeClr val="bg1"/>
                </a:solidFill>
                <a:latin typeface="Comic Sans MS" panose="030F0702030302020204" pitchFamily="66" charset="0"/>
              </a:rPr>
              <a:t>ħadd</a:t>
            </a:r>
            <a:endParaRPr lang="en-GB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275101" y="5825433"/>
            <a:ext cx="1731393" cy="8025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sz="4400">
                <a:solidFill>
                  <a:schemeClr val="bg1"/>
                </a:solidFill>
                <a:latin typeface="Comic Sans MS" panose="030F0702030302020204" pitchFamily="66" charset="0"/>
              </a:rPr>
              <a:t>xoffa</a:t>
            </a:r>
            <a:endParaRPr lang="en-GB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01026" y="4282086"/>
            <a:ext cx="5179232" cy="802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ix-xagħar ta’ xfar </a:t>
            </a:r>
          </a:p>
          <a:p>
            <a:pPr algn="l"/>
            <a:r>
              <a:rPr lang="mt-MT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l-għajnejn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55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50930" y="169804"/>
            <a:ext cx="5180332" cy="760535"/>
          </a:xfrm>
        </p:spPr>
        <p:txBody>
          <a:bodyPr>
            <a:normAutofit/>
          </a:bodyPr>
          <a:lstStyle/>
          <a:p>
            <a:pPr algn="l"/>
            <a:r>
              <a:rPr lang="mt-MT" sz="4400">
                <a:solidFill>
                  <a:srgbClr val="FFFF00"/>
                </a:solidFill>
                <a:latin typeface="Comic Sans MS" panose="030F0702030302020204" pitchFamily="66" charset="0"/>
              </a:rPr>
              <a:t>Ikklikkja n-numri.</a:t>
            </a:r>
            <a:endParaRPr lang="en-GB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hugbejn"/>
          <p:cNvSpPr txBox="1"/>
          <p:nvPr/>
        </p:nvSpPr>
        <p:spPr>
          <a:xfrm>
            <a:off x="0" y="1406149"/>
            <a:ext cx="6955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3600">
                <a:solidFill>
                  <a:schemeClr val="bg1"/>
                </a:solidFill>
                <a:latin typeface="Comic Sans MS" panose="030F0702030302020204" pitchFamily="66" charset="0"/>
              </a:rPr>
              <a:t>1. Aħna għandna </a:t>
            </a:r>
            <a:r>
              <a:rPr lang="mt-MT" sz="3600">
                <a:solidFill>
                  <a:srgbClr val="FF0000"/>
                </a:solidFill>
                <a:latin typeface="Comic Sans MS" panose="030F0702030302020204" pitchFamily="66" charset="0"/>
              </a:rPr>
              <a:t>żewġ</a:t>
            </a:r>
            <a:r>
              <a:rPr lang="mt-MT" sz="36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mt-MT" sz="4000">
                <a:solidFill>
                  <a:srgbClr val="FFFF00"/>
                </a:solidFill>
                <a:latin typeface="Comic Sans MS" panose="030F0702030302020204" pitchFamily="66" charset="0"/>
              </a:rPr>
              <a:t>ħuġbejn</a:t>
            </a:r>
            <a:r>
              <a:rPr lang="mt-MT" sz="3600">
                <a:solidFill>
                  <a:schemeClr val="bg1"/>
                </a:solidFill>
              </a:rPr>
              <a:t>.</a:t>
            </a:r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24" name="widnejn"/>
          <p:cNvSpPr txBox="1"/>
          <p:nvPr/>
        </p:nvSpPr>
        <p:spPr>
          <a:xfrm>
            <a:off x="-6412" y="2316766"/>
            <a:ext cx="6955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3600">
                <a:solidFill>
                  <a:schemeClr val="bg1"/>
                </a:solidFill>
                <a:latin typeface="Comic Sans MS" panose="030F0702030302020204" pitchFamily="66" charset="0"/>
              </a:rPr>
              <a:t>2. Aħna għandna </a:t>
            </a:r>
            <a:r>
              <a:rPr lang="mt-MT" sz="3600">
                <a:solidFill>
                  <a:srgbClr val="FF0000"/>
                </a:solidFill>
                <a:latin typeface="Comic Sans MS" panose="030F0702030302020204" pitchFamily="66" charset="0"/>
              </a:rPr>
              <a:t>żewġ</a:t>
            </a:r>
            <a:r>
              <a:rPr lang="mt-MT" sz="36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mt-MT" sz="4000">
                <a:solidFill>
                  <a:srgbClr val="FFFF00"/>
                </a:solidFill>
                <a:latin typeface="Comic Sans MS" panose="030F0702030302020204" pitchFamily="66" charset="0"/>
              </a:rPr>
              <a:t>widnejn</a:t>
            </a:r>
            <a:r>
              <a:rPr lang="mt-MT" sz="3600">
                <a:solidFill>
                  <a:schemeClr val="bg1"/>
                </a:solidFill>
              </a:rPr>
              <a:t>.</a:t>
            </a:r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26" name="ghajnejn"/>
          <p:cNvSpPr txBox="1"/>
          <p:nvPr/>
        </p:nvSpPr>
        <p:spPr>
          <a:xfrm>
            <a:off x="0" y="3178686"/>
            <a:ext cx="7197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3600">
                <a:solidFill>
                  <a:schemeClr val="bg1"/>
                </a:solidFill>
                <a:latin typeface="Comic Sans MS" panose="030F0702030302020204" pitchFamily="66" charset="0"/>
              </a:rPr>
              <a:t>3. Aħna għandna </a:t>
            </a:r>
            <a:r>
              <a:rPr lang="mt-MT" sz="3600">
                <a:solidFill>
                  <a:srgbClr val="FF0000"/>
                </a:solidFill>
                <a:latin typeface="Comic Sans MS" panose="030F0702030302020204" pitchFamily="66" charset="0"/>
              </a:rPr>
              <a:t>żewġ</a:t>
            </a:r>
            <a:r>
              <a:rPr lang="mt-MT" sz="36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mt-MT" sz="4000">
                <a:solidFill>
                  <a:srgbClr val="FFFF00"/>
                </a:solidFill>
                <a:latin typeface="Comic Sans MS" panose="030F0702030302020204" pitchFamily="66" charset="0"/>
              </a:rPr>
              <a:t>għajnejn</a:t>
            </a:r>
            <a:r>
              <a:rPr lang="mt-MT" sz="3600">
                <a:solidFill>
                  <a:schemeClr val="bg1"/>
                </a:solidFill>
              </a:rPr>
              <a:t>.</a:t>
            </a:r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28" name="haddejn"/>
          <p:cNvSpPr txBox="1"/>
          <p:nvPr/>
        </p:nvSpPr>
        <p:spPr>
          <a:xfrm>
            <a:off x="0" y="4176591"/>
            <a:ext cx="7051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3600">
                <a:solidFill>
                  <a:schemeClr val="bg1"/>
                </a:solidFill>
                <a:latin typeface="Comic Sans MS" panose="030F0702030302020204" pitchFamily="66" charset="0"/>
              </a:rPr>
              <a:t>4. Aħna għandna </a:t>
            </a:r>
            <a:r>
              <a:rPr lang="mt-MT" sz="3600">
                <a:solidFill>
                  <a:srgbClr val="FF0000"/>
                </a:solidFill>
                <a:latin typeface="Comic Sans MS" panose="030F0702030302020204" pitchFamily="66" charset="0"/>
              </a:rPr>
              <a:t>żewġ</a:t>
            </a:r>
            <a:r>
              <a:rPr lang="mt-MT" sz="36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mt-MT" sz="4000">
                <a:solidFill>
                  <a:srgbClr val="FFFF00"/>
                </a:solidFill>
                <a:latin typeface="Comic Sans MS" panose="030F0702030302020204" pitchFamily="66" charset="0"/>
              </a:rPr>
              <a:t>ħaddejn</a:t>
            </a:r>
            <a:r>
              <a:rPr lang="mt-MT" sz="3600">
                <a:solidFill>
                  <a:schemeClr val="bg1"/>
                </a:solidFill>
              </a:rPr>
              <a:t>.</a:t>
            </a:r>
            <a:endParaRPr lang="en-GB" sz="360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903" y="0"/>
            <a:ext cx="4628097" cy="6858000"/>
          </a:xfrm>
          <a:prstGeom prst="rect">
            <a:avLst/>
          </a:prstGeom>
        </p:spPr>
      </p:pic>
      <p:sp>
        <p:nvSpPr>
          <p:cNvPr id="2" name="1"/>
          <p:cNvSpPr/>
          <p:nvPr/>
        </p:nvSpPr>
        <p:spPr>
          <a:xfrm>
            <a:off x="8241455" y="2336306"/>
            <a:ext cx="834501" cy="5859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2400">
                <a:latin typeface="Comic Sans MS" panose="030F0702030302020204" pitchFamily="66" charset="0"/>
              </a:rPr>
              <a:t>1</a:t>
            </a:r>
            <a:endParaRPr lang="en-GB" sz="2400">
              <a:latin typeface="Comic Sans MS" panose="030F0702030302020204" pitchFamily="66" charset="0"/>
            </a:endParaRPr>
          </a:p>
        </p:txBody>
      </p:sp>
      <p:sp>
        <p:nvSpPr>
          <p:cNvPr id="23" name="2"/>
          <p:cNvSpPr/>
          <p:nvPr/>
        </p:nvSpPr>
        <p:spPr>
          <a:xfrm>
            <a:off x="7146652" y="3136037"/>
            <a:ext cx="834501" cy="5859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2400">
                <a:latin typeface="Comic Sans MS" panose="030F0702030302020204" pitchFamily="66" charset="0"/>
              </a:rPr>
              <a:t>2</a:t>
            </a:r>
            <a:endParaRPr lang="en-GB" sz="2400">
              <a:latin typeface="Comic Sans MS" panose="030F0702030302020204" pitchFamily="66" charset="0"/>
            </a:endParaRPr>
          </a:p>
        </p:txBody>
      </p:sp>
      <p:sp>
        <p:nvSpPr>
          <p:cNvPr id="25" name="3"/>
          <p:cNvSpPr/>
          <p:nvPr/>
        </p:nvSpPr>
        <p:spPr>
          <a:xfrm>
            <a:off x="8188189" y="3215196"/>
            <a:ext cx="834501" cy="5859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2400">
                <a:latin typeface="Comic Sans MS" panose="030F0702030302020204" pitchFamily="66" charset="0"/>
              </a:rPr>
              <a:t>3</a:t>
            </a:r>
            <a:endParaRPr lang="en-GB" sz="2400">
              <a:latin typeface="Comic Sans MS" panose="030F0702030302020204" pitchFamily="66" charset="0"/>
            </a:endParaRPr>
          </a:p>
        </p:txBody>
      </p:sp>
      <p:sp>
        <p:nvSpPr>
          <p:cNvPr id="27" name="4"/>
          <p:cNvSpPr/>
          <p:nvPr/>
        </p:nvSpPr>
        <p:spPr>
          <a:xfrm>
            <a:off x="8161684" y="4157708"/>
            <a:ext cx="834501" cy="5859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2400">
                <a:latin typeface="Comic Sans MS" panose="030F0702030302020204" pitchFamily="66" charset="0"/>
              </a:rPr>
              <a:t>4</a:t>
            </a:r>
            <a:endParaRPr lang="en-GB" sz="2400">
              <a:latin typeface="Comic Sans MS" panose="030F0702030302020204" pitchFamily="66" charset="0"/>
            </a:endParaRPr>
          </a:p>
        </p:txBody>
      </p:sp>
      <p:sp>
        <p:nvSpPr>
          <p:cNvPr id="29" name="5"/>
          <p:cNvSpPr/>
          <p:nvPr/>
        </p:nvSpPr>
        <p:spPr>
          <a:xfrm>
            <a:off x="9460700" y="5091343"/>
            <a:ext cx="834501" cy="5859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2400">
                <a:latin typeface="Comic Sans MS" panose="030F0702030302020204" pitchFamily="66" charset="0"/>
              </a:rPr>
              <a:t>5</a:t>
            </a:r>
            <a:endParaRPr lang="en-GB" sz="2400">
              <a:latin typeface="Comic Sans MS" panose="030F0702030302020204" pitchFamily="66" charset="0"/>
            </a:endParaRPr>
          </a:p>
        </p:txBody>
      </p:sp>
      <p:sp>
        <p:nvSpPr>
          <p:cNvPr id="30" name="xofftejn"/>
          <p:cNvSpPr txBox="1"/>
          <p:nvPr/>
        </p:nvSpPr>
        <p:spPr>
          <a:xfrm>
            <a:off x="0" y="5091343"/>
            <a:ext cx="7226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3600">
                <a:solidFill>
                  <a:schemeClr val="bg1"/>
                </a:solidFill>
                <a:latin typeface="Comic Sans MS" panose="030F0702030302020204" pitchFamily="66" charset="0"/>
              </a:rPr>
              <a:t>5. Aħna għandna </a:t>
            </a:r>
            <a:r>
              <a:rPr lang="mt-MT" sz="3600">
                <a:solidFill>
                  <a:srgbClr val="FF0000"/>
                </a:solidFill>
                <a:latin typeface="Comic Sans MS" panose="030F0702030302020204" pitchFamily="66" charset="0"/>
              </a:rPr>
              <a:t>żewġ</a:t>
            </a:r>
            <a:r>
              <a:rPr lang="mt-MT" sz="36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mt-MT" sz="4000">
                <a:solidFill>
                  <a:srgbClr val="FFFF00"/>
                </a:solidFill>
                <a:latin typeface="Comic Sans MS" panose="030F0702030302020204" pitchFamily="66" charset="0"/>
              </a:rPr>
              <a:t>xofftejn</a:t>
            </a:r>
            <a:r>
              <a:rPr lang="mt-MT" sz="3600">
                <a:solidFill>
                  <a:schemeClr val="bg1"/>
                </a:solidFill>
              </a:rPr>
              <a:t>.</a:t>
            </a:r>
            <a:endParaRPr lang="en-GB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1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700" y="1273340"/>
            <a:ext cx="3939913" cy="54371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871019" y="2504731"/>
            <a:ext cx="2918560" cy="53078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671188" y="3873872"/>
            <a:ext cx="1907458" cy="34412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666156" y="2153075"/>
            <a:ext cx="3475500" cy="10821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1503" y="168154"/>
            <a:ext cx="11443756" cy="958787"/>
          </a:xfrm>
        </p:spPr>
        <p:txBody>
          <a:bodyPr>
            <a:normAutofit/>
          </a:bodyPr>
          <a:lstStyle/>
          <a:p>
            <a:pPr algn="l"/>
            <a:r>
              <a:rPr lang="mt-MT" sz="4400">
                <a:solidFill>
                  <a:srgbClr val="FFFF00"/>
                </a:solidFill>
                <a:latin typeface="Comic Sans MS" panose="030F0702030302020204" pitchFamily="66" charset="0"/>
              </a:rPr>
              <a:t>Dawn huma l-ismijiet tal-partijiet tal-</a:t>
            </a:r>
            <a:r>
              <a:rPr lang="mt-MT" sz="4400">
                <a:solidFill>
                  <a:schemeClr val="bg1"/>
                </a:solidFill>
                <a:latin typeface="Comic Sans MS" panose="030F0702030302020204" pitchFamily="66" charset="0"/>
              </a:rPr>
              <a:t>ħalq</a:t>
            </a:r>
            <a:r>
              <a:rPr lang="mt-MT" sz="440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  <a:endParaRPr lang="en-GB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93945" y="4602688"/>
            <a:ext cx="1406958" cy="24580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039885" y="1625436"/>
            <a:ext cx="1712194" cy="8025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ħanek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79733" y="2563162"/>
            <a:ext cx="1491286" cy="8025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sz="4400">
                <a:solidFill>
                  <a:schemeClr val="bg1"/>
                </a:solidFill>
                <a:latin typeface="Comic Sans MS" panose="030F0702030302020204" pitchFamily="66" charset="0"/>
              </a:rPr>
              <a:t>sinna</a:t>
            </a:r>
            <a:endParaRPr lang="en-GB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15736" y="4218000"/>
            <a:ext cx="1778209" cy="8358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sz="4400">
                <a:solidFill>
                  <a:schemeClr val="bg1"/>
                </a:solidFill>
                <a:latin typeface="Comic Sans MS" panose="030F0702030302020204" pitchFamily="66" charset="0"/>
              </a:rPr>
              <a:t>darsa</a:t>
            </a:r>
            <a:endParaRPr lang="en-GB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523189" y="3766805"/>
            <a:ext cx="1778209" cy="8358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sz="4400">
                <a:solidFill>
                  <a:schemeClr val="bg1"/>
                </a:solidFill>
                <a:latin typeface="Comic Sans MS" panose="030F0702030302020204" pitchFamily="66" charset="0"/>
              </a:rPr>
              <a:t>lsien</a:t>
            </a:r>
            <a:endParaRPr lang="en-GB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0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478" y="1648047"/>
            <a:ext cx="8704521" cy="5089089"/>
          </a:xfrm>
          <a:prstGeom prst="rect">
            <a:avLst/>
          </a:prstGeom>
        </p:spPr>
      </p:pic>
      <p:cxnSp>
        <p:nvCxnSpPr>
          <p:cNvPr id="9" name="vleg id"/>
          <p:cNvCxnSpPr>
            <a:cxnSpLocks/>
          </p:cNvCxnSpPr>
          <p:nvPr/>
        </p:nvCxnSpPr>
        <p:spPr>
          <a:xfrm flipV="1">
            <a:off x="2530548" y="2977358"/>
            <a:ext cx="2163217" cy="55265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vleg spalla"/>
          <p:cNvCxnSpPr>
            <a:cxnSpLocks/>
          </p:cNvCxnSpPr>
          <p:nvPr/>
        </p:nvCxnSpPr>
        <p:spPr>
          <a:xfrm flipH="1">
            <a:off x="10965711" y="1648047"/>
            <a:ext cx="186146" cy="121461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vleg suba'"/>
          <p:cNvCxnSpPr>
            <a:cxnSpLocks/>
          </p:cNvCxnSpPr>
          <p:nvPr/>
        </p:nvCxnSpPr>
        <p:spPr>
          <a:xfrm flipH="1" flipV="1">
            <a:off x="6348270" y="3347287"/>
            <a:ext cx="945665" cy="67301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-47543" y="-462734"/>
            <a:ext cx="12239543" cy="1199382"/>
          </a:xfrm>
        </p:spPr>
        <p:txBody>
          <a:bodyPr>
            <a:normAutofit/>
          </a:bodyPr>
          <a:lstStyle/>
          <a:p>
            <a:pPr algn="l"/>
            <a:r>
              <a:rPr lang="mt-MT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Ikklikkja l-vleġeġ biex tara x’tissejjaħ il-parti tal-ġisem.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vleg minkeb"/>
          <p:cNvCxnSpPr/>
          <p:nvPr/>
        </p:nvCxnSpPr>
        <p:spPr>
          <a:xfrm flipV="1">
            <a:off x="6314642" y="6491330"/>
            <a:ext cx="1406958" cy="24580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DE0E417-7094-4647-9DA2-E5A98C64988F}"/>
              </a:ext>
            </a:extLst>
          </p:cNvPr>
          <p:cNvCxnSpPr>
            <a:cxnSpLocks/>
          </p:cNvCxnSpPr>
          <p:nvPr/>
        </p:nvCxnSpPr>
        <p:spPr>
          <a:xfrm>
            <a:off x="5411972" y="4093535"/>
            <a:ext cx="2902689" cy="17251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1421206-2739-4D3A-BCFC-49A0D0C3E06F}"/>
              </a:ext>
            </a:extLst>
          </p:cNvPr>
          <p:cNvCxnSpPr>
            <a:cxnSpLocks/>
          </p:cNvCxnSpPr>
          <p:nvPr/>
        </p:nvCxnSpPr>
        <p:spPr>
          <a:xfrm flipV="1">
            <a:off x="8314661" y="3692248"/>
            <a:ext cx="2651050" cy="21263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vleg driegh">
            <a:extLst>
              <a:ext uri="{FF2B5EF4-FFF2-40B4-BE49-F238E27FC236}">
                <a16:creationId xmlns:a16="http://schemas.microsoft.com/office/drawing/2014/main" xmlns="" id="{83D46E39-E154-4928-87D0-710699BE75A2}"/>
              </a:ext>
            </a:extLst>
          </p:cNvPr>
          <p:cNvCxnSpPr>
            <a:cxnSpLocks/>
          </p:cNvCxnSpPr>
          <p:nvPr/>
        </p:nvCxnSpPr>
        <p:spPr>
          <a:xfrm flipV="1">
            <a:off x="4591371" y="4920488"/>
            <a:ext cx="2163217" cy="55265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3EB6700-8C52-41AC-9605-D032C3DCE9C7}"/>
              </a:ext>
            </a:extLst>
          </p:cNvPr>
          <p:cNvCxnSpPr>
            <a:cxnSpLocks/>
          </p:cNvCxnSpPr>
          <p:nvPr/>
        </p:nvCxnSpPr>
        <p:spPr>
          <a:xfrm>
            <a:off x="5672979" y="3066637"/>
            <a:ext cx="983002" cy="1083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F84DE42-6AA8-4571-BE45-B2974CD573F6}"/>
              </a:ext>
            </a:extLst>
          </p:cNvPr>
          <p:cNvCxnSpPr>
            <a:cxnSpLocks/>
          </p:cNvCxnSpPr>
          <p:nvPr/>
        </p:nvCxnSpPr>
        <p:spPr>
          <a:xfrm>
            <a:off x="7144448" y="2901009"/>
            <a:ext cx="298974" cy="54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vleg difer">
            <a:extLst>
              <a:ext uri="{FF2B5EF4-FFF2-40B4-BE49-F238E27FC236}">
                <a16:creationId xmlns:a16="http://schemas.microsoft.com/office/drawing/2014/main" xmlns="" id="{F2C0DDC3-A09B-4E80-9124-EFC9C878576B}"/>
              </a:ext>
            </a:extLst>
          </p:cNvPr>
          <p:cNvCxnSpPr>
            <a:cxnSpLocks/>
          </p:cNvCxnSpPr>
          <p:nvPr/>
        </p:nvCxnSpPr>
        <p:spPr>
          <a:xfrm flipH="1" flipV="1">
            <a:off x="7443422" y="2972559"/>
            <a:ext cx="925226" cy="10839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CC768ACC-F922-4D7A-925F-9609CEEC0BC0}"/>
              </a:ext>
            </a:extLst>
          </p:cNvPr>
          <p:cNvSpPr txBox="1">
            <a:spLocks/>
          </p:cNvSpPr>
          <p:nvPr/>
        </p:nvSpPr>
        <p:spPr>
          <a:xfrm>
            <a:off x="1806994" y="2928109"/>
            <a:ext cx="801346" cy="8025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dirty="0">
                <a:solidFill>
                  <a:schemeClr val="bg1"/>
                </a:solidFill>
                <a:latin typeface="Comic Sans MS" panose="030F0702030302020204" pitchFamily="66" charset="0"/>
              </a:rPr>
              <a:t>id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82816793-7557-4830-B9EA-FE85051960C3}"/>
              </a:ext>
            </a:extLst>
          </p:cNvPr>
          <p:cNvSpPr txBox="1">
            <a:spLocks/>
          </p:cNvSpPr>
          <p:nvPr/>
        </p:nvSpPr>
        <p:spPr>
          <a:xfrm>
            <a:off x="7293934" y="3902792"/>
            <a:ext cx="1654505" cy="8025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dirty="0">
                <a:solidFill>
                  <a:schemeClr val="bg1"/>
                </a:solidFill>
                <a:latin typeface="Comic Sans MS" panose="030F0702030302020204" pitchFamily="66" charset="0"/>
              </a:rPr>
              <a:t>suba’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xmlns="" id="{4486904F-2F8F-4D5D-B33A-C2BF9CCB0A3F}"/>
              </a:ext>
            </a:extLst>
          </p:cNvPr>
          <p:cNvSpPr txBox="1">
            <a:spLocks/>
          </p:cNvSpPr>
          <p:nvPr/>
        </p:nvSpPr>
        <p:spPr>
          <a:xfrm>
            <a:off x="7906035" y="2255356"/>
            <a:ext cx="1755417" cy="8025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dirty="0">
                <a:solidFill>
                  <a:schemeClr val="bg1"/>
                </a:solidFill>
                <a:latin typeface="Comic Sans MS" panose="030F0702030302020204" pitchFamily="66" charset="0"/>
              </a:rPr>
              <a:t>difer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5D1DA335-34A2-4693-B5AE-045F0D30CB43}"/>
              </a:ext>
            </a:extLst>
          </p:cNvPr>
          <p:cNvSpPr txBox="1">
            <a:spLocks/>
          </p:cNvSpPr>
          <p:nvPr/>
        </p:nvSpPr>
        <p:spPr>
          <a:xfrm>
            <a:off x="9505507" y="878812"/>
            <a:ext cx="2200309" cy="8025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dirty="0">
                <a:solidFill>
                  <a:schemeClr val="bg1"/>
                </a:solidFill>
                <a:latin typeface="Comic Sans MS" panose="030F0702030302020204" pitchFamily="66" charset="0"/>
              </a:rPr>
              <a:t>spalla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4F5D790C-F858-4E66-8432-59E56862FB81}"/>
              </a:ext>
            </a:extLst>
          </p:cNvPr>
          <p:cNvSpPr txBox="1">
            <a:spLocks/>
          </p:cNvSpPr>
          <p:nvPr/>
        </p:nvSpPr>
        <p:spPr>
          <a:xfrm>
            <a:off x="3721395" y="5975498"/>
            <a:ext cx="2374605" cy="917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dirty="0">
                <a:solidFill>
                  <a:schemeClr val="bg1"/>
                </a:solidFill>
                <a:latin typeface="Comic Sans MS" panose="030F0702030302020204" pitchFamily="66" charset="0"/>
              </a:rPr>
              <a:t>minkeb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xmlns="" id="{FE3A0F06-535E-4EE9-A893-4DDC59011369}"/>
              </a:ext>
            </a:extLst>
          </p:cNvPr>
          <p:cNvSpPr txBox="1">
            <a:spLocks/>
          </p:cNvSpPr>
          <p:nvPr/>
        </p:nvSpPr>
        <p:spPr>
          <a:xfrm>
            <a:off x="2395263" y="4978878"/>
            <a:ext cx="2513434" cy="8025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dirty="0">
                <a:solidFill>
                  <a:schemeClr val="bg1"/>
                </a:solidFill>
                <a:latin typeface="Comic Sans MS" panose="030F0702030302020204" pitchFamily="66" charset="0"/>
              </a:rPr>
              <a:t>driegħ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8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standing, posing&#10;&#10;Description automatically generated">
            <a:extLst>
              <a:ext uri="{FF2B5EF4-FFF2-40B4-BE49-F238E27FC236}">
                <a16:creationId xmlns:a16="http://schemas.microsoft.com/office/drawing/2014/main" xmlns="" id="{B758F9DD-643C-47F5-BD9E-4D399F853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804" y="733647"/>
            <a:ext cx="4771176" cy="612435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50930" y="169804"/>
            <a:ext cx="5180332" cy="760535"/>
          </a:xfrm>
        </p:spPr>
        <p:txBody>
          <a:bodyPr>
            <a:normAutofit/>
          </a:bodyPr>
          <a:lstStyle/>
          <a:p>
            <a:pPr algn="l"/>
            <a:r>
              <a:rPr lang="mt-MT" sz="4400">
                <a:solidFill>
                  <a:srgbClr val="FFFF00"/>
                </a:solidFill>
                <a:latin typeface="Comic Sans MS" panose="030F0702030302020204" pitchFamily="66" charset="0"/>
              </a:rPr>
              <a:t>Ikklikkja n-numri.</a:t>
            </a:r>
            <a:endParaRPr lang="en-GB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hugbejn"/>
          <p:cNvSpPr txBox="1"/>
          <p:nvPr/>
        </p:nvSpPr>
        <p:spPr>
          <a:xfrm>
            <a:off x="0" y="1406149"/>
            <a:ext cx="6261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1. Aħna għandna </a:t>
            </a:r>
            <a:r>
              <a:rPr lang="mt-MT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żewġ</a:t>
            </a:r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mt-MT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idejn</a:t>
            </a:r>
            <a:r>
              <a:rPr lang="mt-MT" sz="3600" dirty="0">
                <a:solidFill>
                  <a:schemeClr val="bg1"/>
                </a:solidFill>
              </a:rPr>
              <a:t>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4" name="widnejn"/>
          <p:cNvSpPr txBox="1"/>
          <p:nvPr/>
        </p:nvSpPr>
        <p:spPr>
          <a:xfrm>
            <a:off x="-6412" y="2316766"/>
            <a:ext cx="7133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2. Aħna għandna </a:t>
            </a:r>
            <a:r>
              <a:rPr lang="mt-MT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żewġ</a:t>
            </a:r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mt-MT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dirgħajn</a:t>
            </a:r>
            <a:r>
              <a:rPr lang="mt-MT" sz="3600" dirty="0">
                <a:solidFill>
                  <a:schemeClr val="bg1"/>
                </a:solidFill>
              </a:rPr>
              <a:t>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6" name="ghajnejn"/>
          <p:cNvSpPr txBox="1"/>
          <p:nvPr/>
        </p:nvSpPr>
        <p:spPr>
          <a:xfrm>
            <a:off x="0" y="3178686"/>
            <a:ext cx="7284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3. Aħna għandna </a:t>
            </a:r>
            <a:r>
              <a:rPr lang="mt-MT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żewġ</a:t>
            </a:r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mt-MT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minkbejn</a:t>
            </a:r>
            <a:r>
              <a:rPr lang="mt-MT" sz="3600" dirty="0">
                <a:solidFill>
                  <a:schemeClr val="bg1"/>
                </a:solidFill>
              </a:rPr>
              <a:t>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8" name="haddejn"/>
          <p:cNvSpPr txBox="1"/>
          <p:nvPr/>
        </p:nvSpPr>
        <p:spPr>
          <a:xfrm>
            <a:off x="0" y="4040606"/>
            <a:ext cx="6958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4. Aħna għandna </a:t>
            </a:r>
            <a:r>
              <a:rPr lang="mt-MT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żewġ</a:t>
            </a:r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mt-MT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spallejn</a:t>
            </a:r>
            <a:r>
              <a:rPr lang="mt-MT" sz="3600" dirty="0">
                <a:solidFill>
                  <a:schemeClr val="bg1"/>
                </a:solidFill>
              </a:rPr>
              <a:t>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" name="1"/>
          <p:cNvSpPr/>
          <p:nvPr/>
        </p:nvSpPr>
        <p:spPr>
          <a:xfrm>
            <a:off x="7343678" y="3024652"/>
            <a:ext cx="834501" cy="5859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2400">
                <a:latin typeface="Comic Sans MS" panose="030F0702030302020204" pitchFamily="66" charset="0"/>
              </a:rPr>
              <a:t>1</a:t>
            </a:r>
            <a:endParaRPr lang="en-GB" sz="2400">
              <a:latin typeface="Comic Sans MS" panose="030F0702030302020204" pitchFamily="66" charset="0"/>
            </a:endParaRPr>
          </a:p>
        </p:txBody>
      </p:sp>
      <p:sp>
        <p:nvSpPr>
          <p:cNvPr id="23" name="2"/>
          <p:cNvSpPr/>
          <p:nvPr/>
        </p:nvSpPr>
        <p:spPr>
          <a:xfrm>
            <a:off x="9050908" y="2830017"/>
            <a:ext cx="834501" cy="5859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2400" dirty="0">
                <a:latin typeface="Comic Sans MS" panose="030F0702030302020204" pitchFamily="66" charset="0"/>
              </a:rPr>
              <a:t>4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5" name="3"/>
          <p:cNvSpPr/>
          <p:nvPr/>
        </p:nvSpPr>
        <p:spPr>
          <a:xfrm>
            <a:off x="8654929" y="5538427"/>
            <a:ext cx="834501" cy="5859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2400">
                <a:latin typeface="Comic Sans MS" panose="030F0702030302020204" pitchFamily="66" charset="0"/>
              </a:rPr>
              <a:t>3</a:t>
            </a:r>
            <a:endParaRPr lang="en-GB" sz="2400">
              <a:latin typeface="Comic Sans MS" panose="030F0702030302020204" pitchFamily="66" charset="0"/>
            </a:endParaRPr>
          </a:p>
        </p:txBody>
      </p:sp>
      <p:sp>
        <p:nvSpPr>
          <p:cNvPr id="27" name="4"/>
          <p:cNvSpPr/>
          <p:nvPr/>
        </p:nvSpPr>
        <p:spPr>
          <a:xfrm>
            <a:off x="7988083" y="4527752"/>
            <a:ext cx="834501" cy="5859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2400" dirty="0">
                <a:latin typeface="Comic Sans MS" panose="030F0702030302020204" pitchFamily="66" charset="0"/>
              </a:rPr>
              <a:t>2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50930" y="169804"/>
            <a:ext cx="5180332" cy="760535"/>
          </a:xfrm>
        </p:spPr>
        <p:txBody>
          <a:bodyPr>
            <a:normAutofit/>
          </a:bodyPr>
          <a:lstStyle/>
          <a:p>
            <a:pPr algn="l"/>
            <a:r>
              <a:rPr lang="mt-MT" sz="4400">
                <a:solidFill>
                  <a:srgbClr val="FFFF00"/>
                </a:solidFill>
                <a:latin typeface="Comic Sans MS" panose="030F0702030302020204" pitchFamily="66" charset="0"/>
              </a:rPr>
              <a:t>Ikklikkja n-numri.</a:t>
            </a:r>
            <a:endParaRPr lang="en-GB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hugbejn"/>
          <p:cNvSpPr txBox="1"/>
          <p:nvPr/>
        </p:nvSpPr>
        <p:spPr>
          <a:xfrm>
            <a:off x="0" y="1406149"/>
            <a:ext cx="7338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1. Aħna għandna </a:t>
            </a:r>
            <a:r>
              <a:rPr lang="mt-MT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għaxar</a:t>
            </a:r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mt-MT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dwiefer</a:t>
            </a:r>
            <a:r>
              <a:rPr lang="mt-MT" sz="3600" dirty="0">
                <a:solidFill>
                  <a:schemeClr val="bg1"/>
                </a:solidFill>
              </a:rPr>
              <a:t>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4" name="widnejn"/>
          <p:cNvSpPr txBox="1"/>
          <p:nvPr/>
        </p:nvSpPr>
        <p:spPr>
          <a:xfrm>
            <a:off x="-6412" y="2316766"/>
            <a:ext cx="7071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2. Aħna għandna </a:t>
            </a:r>
            <a:r>
              <a:rPr lang="mt-MT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għaxar</a:t>
            </a:r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mt-MT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swaba’</a:t>
            </a:r>
            <a:r>
              <a:rPr lang="mt-MT" sz="3600" dirty="0">
                <a:solidFill>
                  <a:schemeClr val="bg1"/>
                </a:solidFill>
              </a:rPr>
              <a:t>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" name="1"/>
          <p:cNvSpPr/>
          <p:nvPr/>
        </p:nvSpPr>
        <p:spPr>
          <a:xfrm>
            <a:off x="5261499" y="4074570"/>
            <a:ext cx="834501" cy="5859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2400">
                <a:latin typeface="Comic Sans MS" panose="030F0702030302020204" pitchFamily="66" charset="0"/>
              </a:rPr>
              <a:t>1</a:t>
            </a:r>
            <a:endParaRPr lang="en-GB" sz="2400">
              <a:latin typeface="Comic Sans MS" panose="030F0702030302020204" pitchFamily="66" charset="0"/>
            </a:endParaRPr>
          </a:p>
        </p:txBody>
      </p:sp>
      <p:sp>
        <p:nvSpPr>
          <p:cNvPr id="27" name="4"/>
          <p:cNvSpPr/>
          <p:nvPr/>
        </p:nvSpPr>
        <p:spPr>
          <a:xfrm>
            <a:off x="6753302" y="5451851"/>
            <a:ext cx="834501" cy="5859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2400" dirty="0">
                <a:latin typeface="Comic Sans MS" panose="030F0702030302020204" pitchFamily="66" charset="0"/>
              </a:rPr>
              <a:t>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A picture containing person, dark, night&#10;&#10;Description automatically generated">
            <a:extLst>
              <a:ext uri="{FF2B5EF4-FFF2-40B4-BE49-F238E27FC236}">
                <a16:creationId xmlns:a16="http://schemas.microsoft.com/office/drawing/2014/main" xmlns="" id="{D2AEB40B-B79D-4BC2-A9D3-5DF337115A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6753" y="4660496"/>
            <a:ext cx="4456784" cy="21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4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096" y="1259724"/>
            <a:ext cx="5086350" cy="5495925"/>
          </a:xfrm>
          <a:prstGeom prst="rect">
            <a:avLst/>
          </a:prstGeom>
        </p:spPr>
      </p:pic>
      <p:cxnSp>
        <p:nvCxnSpPr>
          <p:cNvPr id="12" name="vleg koxxa"/>
          <p:cNvCxnSpPr>
            <a:cxnSpLocks/>
          </p:cNvCxnSpPr>
          <p:nvPr/>
        </p:nvCxnSpPr>
        <p:spPr>
          <a:xfrm>
            <a:off x="5312771" y="3749825"/>
            <a:ext cx="2328180" cy="69712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leg rigel"/>
          <p:cNvCxnSpPr>
            <a:cxnSpLocks/>
            <a:stCxn id="26" idx="3"/>
          </p:cNvCxnSpPr>
          <p:nvPr/>
        </p:nvCxnSpPr>
        <p:spPr>
          <a:xfrm>
            <a:off x="4541566" y="5441795"/>
            <a:ext cx="1505302" cy="15949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48280A7-0B49-4874-BB85-50C9A1CCE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7543" y="-462734"/>
            <a:ext cx="12239543" cy="1199382"/>
          </a:xfrm>
        </p:spPr>
        <p:txBody>
          <a:bodyPr>
            <a:normAutofit/>
          </a:bodyPr>
          <a:lstStyle/>
          <a:p>
            <a:pPr algn="l"/>
            <a:r>
              <a:rPr lang="mt-MT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Ikklikkja l-vleġeġ biex tara x’tissejjaħ il-parti tal-ġisem.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17F9B28-2877-4CC8-8D39-8DA806934BF5}"/>
              </a:ext>
            </a:extLst>
          </p:cNvPr>
          <p:cNvCxnSpPr>
            <a:cxnSpLocks/>
          </p:cNvCxnSpPr>
          <p:nvPr/>
        </p:nvCxnSpPr>
        <p:spPr>
          <a:xfrm flipH="1">
            <a:off x="6423102" y="4516244"/>
            <a:ext cx="479504" cy="9255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BBCE6CE-9E1F-4B87-BEE4-2061E513CC89}"/>
              </a:ext>
            </a:extLst>
          </p:cNvPr>
          <p:cNvCxnSpPr>
            <a:cxnSpLocks/>
          </p:cNvCxnSpPr>
          <p:nvPr/>
        </p:nvCxnSpPr>
        <p:spPr>
          <a:xfrm flipH="1">
            <a:off x="5453967" y="5441795"/>
            <a:ext cx="969135" cy="7976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1435A7B-5319-4417-BF41-2BD18BE04CF6}"/>
              </a:ext>
            </a:extLst>
          </p:cNvPr>
          <p:cNvCxnSpPr>
            <a:cxnSpLocks/>
          </p:cNvCxnSpPr>
          <p:nvPr/>
        </p:nvCxnSpPr>
        <p:spPr>
          <a:xfrm>
            <a:off x="7370956" y="4215161"/>
            <a:ext cx="849570" cy="3739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vleg rkoppa">
            <a:extLst>
              <a:ext uri="{FF2B5EF4-FFF2-40B4-BE49-F238E27FC236}">
                <a16:creationId xmlns:a16="http://schemas.microsoft.com/office/drawing/2014/main" xmlns="" id="{8B46CC59-9ECF-4B44-934A-80533201D260}"/>
              </a:ext>
            </a:extLst>
          </p:cNvPr>
          <p:cNvCxnSpPr>
            <a:cxnSpLocks/>
          </p:cNvCxnSpPr>
          <p:nvPr/>
        </p:nvCxnSpPr>
        <p:spPr>
          <a:xfrm flipH="1">
            <a:off x="8533884" y="4589109"/>
            <a:ext cx="1179782" cy="2333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2C7152C-34F0-465C-8FC1-86A58AF2534E}"/>
              </a:ext>
            </a:extLst>
          </p:cNvPr>
          <p:cNvSpPr txBox="1"/>
          <p:nvPr/>
        </p:nvSpPr>
        <p:spPr>
          <a:xfrm>
            <a:off x="4002157" y="2935185"/>
            <a:ext cx="20938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koxxa</a:t>
            </a:r>
            <a:endParaRPr lang="en-GB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AE67A52-6971-446C-8006-2F09D0F0D2AF}"/>
              </a:ext>
            </a:extLst>
          </p:cNvPr>
          <p:cNvSpPr txBox="1"/>
          <p:nvPr/>
        </p:nvSpPr>
        <p:spPr>
          <a:xfrm>
            <a:off x="2893358" y="4980130"/>
            <a:ext cx="1648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riġel</a:t>
            </a:r>
            <a:endParaRPr lang="en-GB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020106D-F68F-4F74-91AB-38E9B694CE6F}"/>
              </a:ext>
            </a:extLst>
          </p:cNvPr>
          <p:cNvSpPr txBox="1"/>
          <p:nvPr/>
        </p:nvSpPr>
        <p:spPr>
          <a:xfrm>
            <a:off x="9713666" y="3940470"/>
            <a:ext cx="2350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rkoppa</a:t>
            </a:r>
            <a:endParaRPr lang="en-GB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9" name="vleg sieq">
            <a:extLst>
              <a:ext uri="{FF2B5EF4-FFF2-40B4-BE49-F238E27FC236}">
                <a16:creationId xmlns:a16="http://schemas.microsoft.com/office/drawing/2014/main" xmlns="" id="{8F5CE98C-1195-4AC7-9CCC-F92EF8960008}"/>
              </a:ext>
            </a:extLst>
          </p:cNvPr>
          <p:cNvCxnSpPr>
            <a:cxnSpLocks/>
          </p:cNvCxnSpPr>
          <p:nvPr/>
        </p:nvCxnSpPr>
        <p:spPr>
          <a:xfrm flipH="1">
            <a:off x="9037674" y="6389716"/>
            <a:ext cx="858225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330B1BC-4044-4B1A-B2EF-374E36766BD2}"/>
              </a:ext>
            </a:extLst>
          </p:cNvPr>
          <p:cNvSpPr txBox="1"/>
          <p:nvPr/>
        </p:nvSpPr>
        <p:spPr>
          <a:xfrm>
            <a:off x="9895898" y="5777806"/>
            <a:ext cx="1455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sieq</a:t>
            </a:r>
            <a:endParaRPr lang="en-GB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D1453BA-63BB-42D1-ACDD-7F4D4C992E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2425" y="973236"/>
            <a:ext cx="3087168" cy="308716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5943CA3-F493-4F3A-B091-951FB70D18F1}"/>
              </a:ext>
            </a:extLst>
          </p:cNvPr>
          <p:cNvSpPr txBox="1"/>
          <p:nvPr/>
        </p:nvSpPr>
        <p:spPr>
          <a:xfrm>
            <a:off x="76873" y="3749825"/>
            <a:ext cx="4556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suba’ tas-sieq</a:t>
            </a:r>
            <a:endParaRPr lang="en-GB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5" name="vleg suba' tas-s">
            <a:extLst>
              <a:ext uri="{FF2B5EF4-FFF2-40B4-BE49-F238E27FC236}">
                <a16:creationId xmlns:a16="http://schemas.microsoft.com/office/drawing/2014/main" xmlns="" id="{9677F9C4-4C39-4133-BCB5-126CC5986567}"/>
              </a:ext>
            </a:extLst>
          </p:cNvPr>
          <p:cNvCxnSpPr>
            <a:cxnSpLocks/>
          </p:cNvCxnSpPr>
          <p:nvPr/>
        </p:nvCxnSpPr>
        <p:spPr>
          <a:xfrm flipH="1" flipV="1">
            <a:off x="1486400" y="3684059"/>
            <a:ext cx="1406958" cy="24580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48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30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ird&#10;&#10;Description automatically generated with low confidence">
            <a:extLst>
              <a:ext uri="{FF2B5EF4-FFF2-40B4-BE49-F238E27FC236}">
                <a16:creationId xmlns:a16="http://schemas.microsoft.com/office/drawing/2014/main" xmlns="" id="{B28E2E6B-3CEB-46A0-8339-11E9962F42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333" y="598557"/>
            <a:ext cx="3169633" cy="593085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50930" y="169804"/>
            <a:ext cx="5180332" cy="760535"/>
          </a:xfrm>
        </p:spPr>
        <p:txBody>
          <a:bodyPr>
            <a:normAutofit/>
          </a:bodyPr>
          <a:lstStyle/>
          <a:p>
            <a:pPr algn="l"/>
            <a:r>
              <a:rPr lang="mt-MT" sz="4400">
                <a:solidFill>
                  <a:srgbClr val="FFFF00"/>
                </a:solidFill>
                <a:latin typeface="Comic Sans MS" panose="030F0702030302020204" pitchFamily="66" charset="0"/>
              </a:rPr>
              <a:t>Ikklikkja n-numri.</a:t>
            </a:r>
            <a:endParaRPr lang="en-GB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hugbejn"/>
          <p:cNvSpPr txBox="1"/>
          <p:nvPr/>
        </p:nvSpPr>
        <p:spPr>
          <a:xfrm>
            <a:off x="0" y="1406149"/>
            <a:ext cx="7210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1. Aħna għandna </a:t>
            </a:r>
            <a:r>
              <a:rPr lang="mt-MT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żewġ</a:t>
            </a:r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mt-MT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koxxtejn</a:t>
            </a:r>
            <a:r>
              <a:rPr lang="mt-MT" sz="3600" dirty="0">
                <a:solidFill>
                  <a:schemeClr val="bg1"/>
                </a:solidFill>
              </a:rPr>
              <a:t>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4" name="widnejn"/>
          <p:cNvSpPr txBox="1"/>
          <p:nvPr/>
        </p:nvSpPr>
        <p:spPr>
          <a:xfrm>
            <a:off x="-6412" y="2316766"/>
            <a:ext cx="6694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2. Aħna għandna </a:t>
            </a:r>
            <a:r>
              <a:rPr lang="mt-MT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żewġ</a:t>
            </a:r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mt-MT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riġlejn</a:t>
            </a:r>
            <a:r>
              <a:rPr lang="mt-MT" sz="3600" dirty="0">
                <a:solidFill>
                  <a:schemeClr val="bg1"/>
                </a:solidFill>
              </a:rPr>
              <a:t>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6" name="ghajnejn"/>
          <p:cNvSpPr txBox="1"/>
          <p:nvPr/>
        </p:nvSpPr>
        <p:spPr>
          <a:xfrm>
            <a:off x="0" y="3178686"/>
            <a:ext cx="7617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3. Aħna għandna </a:t>
            </a:r>
            <a:r>
              <a:rPr lang="mt-MT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żewġ</a:t>
            </a:r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mt-MT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irkopptejn</a:t>
            </a:r>
            <a:r>
              <a:rPr lang="mt-MT" sz="3600" dirty="0">
                <a:solidFill>
                  <a:schemeClr val="bg1"/>
                </a:solidFill>
              </a:rPr>
              <a:t>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8" name="haddejn"/>
          <p:cNvSpPr txBox="1"/>
          <p:nvPr/>
        </p:nvSpPr>
        <p:spPr>
          <a:xfrm>
            <a:off x="15228" y="4040606"/>
            <a:ext cx="6651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4. Aħna għandna </a:t>
            </a:r>
            <a:r>
              <a:rPr lang="mt-MT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żewġ</a:t>
            </a:r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mt-MT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saqajn</a:t>
            </a:r>
            <a:r>
              <a:rPr lang="mt-MT" sz="3600" dirty="0">
                <a:solidFill>
                  <a:schemeClr val="bg1"/>
                </a:solidFill>
              </a:rPr>
              <a:t>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" name="1"/>
          <p:cNvSpPr/>
          <p:nvPr/>
        </p:nvSpPr>
        <p:spPr>
          <a:xfrm>
            <a:off x="9223228" y="3808623"/>
            <a:ext cx="834501" cy="5859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2400">
                <a:latin typeface="Comic Sans MS" panose="030F0702030302020204" pitchFamily="66" charset="0"/>
              </a:rPr>
              <a:t>1</a:t>
            </a:r>
            <a:endParaRPr lang="en-GB" sz="2400">
              <a:latin typeface="Comic Sans MS" panose="030F0702030302020204" pitchFamily="66" charset="0"/>
            </a:endParaRPr>
          </a:p>
        </p:txBody>
      </p:sp>
      <p:sp>
        <p:nvSpPr>
          <p:cNvPr id="23" name="2"/>
          <p:cNvSpPr/>
          <p:nvPr/>
        </p:nvSpPr>
        <p:spPr>
          <a:xfrm>
            <a:off x="8388727" y="5573682"/>
            <a:ext cx="834501" cy="5859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2400" dirty="0">
                <a:latin typeface="Comic Sans MS" panose="030F0702030302020204" pitchFamily="66" charset="0"/>
              </a:rPr>
              <a:t>4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5" name="3"/>
          <p:cNvSpPr/>
          <p:nvPr/>
        </p:nvSpPr>
        <p:spPr>
          <a:xfrm>
            <a:off x="9861021" y="4701234"/>
            <a:ext cx="834501" cy="5859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2400">
                <a:latin typeface="Comic Sans MS" panose="030F0702030302020204" pitchFamily="66" charset="0"/>
              </a:rPr>
              <a:t>3</a:t>
            </a:r>
            <a:endParaRPr lang="en-GB" sz="2400">
              <a:latin typeface="Comic Sans MS" panose="030F0702030302020204" pitchFamily="66" charset="0"/>
            </a:endParaRPr>
          </a:p>
        </p:txBody>
      </p:sp>
      <p:sp>
        <p:nvSpPr>
          <p:cNvPr id="27" name="4"/>
          <p:cNvSpPr/>
          <p:nvPr/>
        </p:nvSpPr>
        <p:spPr>
          <a:xfrm>
            <a:off x="10875624" y="4177607"/>
            <a:ext cx="834501" cy="5859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2400" dirty="0">
                <a:latin typeface="Comic Sans MS" panose="030F0702030302020204" pitchFamily="66" charset="0"/>
              </a:rPr>
              <a:t>2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226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Il-Partijiet tal-Ġisem</vt:lpstr>
      <vt:lpstr>Dawn huma l-ismijiet tal-partijiet tar-ras u l-wiċċ.</vt:lpstr>
      <vt:lpstr>Ikklikkja n-numri.</vt:lpstr>
      <vt:lpstr>Dawn huma l-ismijiet tal-partijiet tal-ħalq.</vt:lpstr>
      <vt:lpstr>Ikklikkja l-vleġeġ biex tara x’tissejjaħ il-parti tal-ġisem.</vt:lpstr>
      <vt:lpstr>Ikklikkja n-numri.</vt:lpstr>
      <vt:lpstr>Ikklikkja n-numri.</vt:lpstr>
      <vt:lpstr>Ikklikkja l-vleġeġ biex tara x’tissejjaħ il-parti tal-ġisem.</vt:lpstr>
      <vt:lpstr>Ikklikkja n-numri.</vt:lpstr>
      <vt:lpstr>Ikklikkja n-numru.</vt:lpstr>
      <vt:lpstr>Iktar partijiet tal-ġisem.</vt:lpstr>
      <vt:lpstr>Iktar partijiet tal-ġisem.</vt:lpstr>
      <vt:lpstr>malti.skola.edu.mt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Il-Partijiet tal-Ġisem</dc:title>
  <dc:creator>|Josette Baldacchino</dc:creator>
  <cp:lastModifiedBy>Microsoft account</cp:lastModifiedBy>
  <cp:revision>21</cp:revision>
  <dcterms:created xsi:type="dcterms:W3CDTF">2021-07-01T08:08:28Z</dcterms:created>
  <dcterms:modified xsi:type="dcterms:W3CDTF">2022-01-11T10:16:03Z</dcterms:modified>
</cp:coreProperties>
</file>