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0" r:id="rId5"/>
    <p:sldId id="271" r:id="rId6"/>
    <p:sldId id="264" r:id="rId7"/>
    <p:sldId id="265" r:id="rId8"/>
    <p:sldId id="266" r:id="rId9"/>
    <p:sldId id="267" r:id="rId10"/>
    <p:sldId id="272" r:id="rId11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2" autoAdjust="0"/>
    <p:restoredTop sz="94250" autoAdjust="0"/>
  </p:normalViewPr>
  <p:slideViewPr>
    <p:cSldViewPr>
      <p:cViewPr varScale="1">
        <p:scale>
          <a:sx n="82" d="100"/>
          <a:sy n="82" d="100"/>
        </p:scale>
        <p:origin x="124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a-E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3B0DD-E800-472C-86F7-2F4FC4D5EB72}" type="slidenum">
              <a:rPr lang="es-ES" altLang="en-GB"/>
              <a:pPr>
                <a:defRPr/>
              </a:pPr>
              <a:t>‹#›</a:t>
            </a:fld>
            <a:endParaRPr lang="es-ES" altLang="en-GB"/>
          </a:p>
        </p:txBody>
      </p:sp>
    </p:spTree>
    <p:extLst>
      <p:ext uri="{BB962C8B-B14F-4D97-AF65-F5344CB8AC3E}">
        <p14:creationId xmlns:p14="http://schemas.microsoft.com/office/powerpoint/2010/main" val="153160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7DC6-27D3-4443-A765-36D3CE2CFD59}" type="slidenum">
              <a:rPr lang="es-ES" altLang="en-GB"/>
              <a:pPr>
                <a:defRPr/>
              </a:pPr>
              <a:t>‹#›</a:t>
            </a:fld>
            <a:endParaRPr lang="es-ES" altLang="en-GB"/>
          </a:p>
        </p:txBody>
      </p:sp>
    </p:spTree>
    <p:extLst>
      <p:ext uri="{BB962C8B-B14F-4D97-AF65-F5344CB8AC3E}">
        <p14:creationId xmlns:p14="http://schemas.microsoft.com/office/powerpoint/2010/main" val="2462220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06860-0743-466A-879C-B78801A53BFD}" type="slidenum">
              <a:rPr lang="es-ES" altLang="en-GB"/>
              <a:pPr>
                <a:defRPr/>
              </a:pPr>
              <a:t>‹#›</a:t>
            </a:fld>
            <a:endParaRPr lang="es-ES" altLang="en-GB"/>
          </a:p>
        </p:txBody>
      </p:sp>
    </p:spTree>
    <p:extLst>
      <p:ext uri="{BB962C8B-B14F-4D97-AF65-F5344CB8AC3E}">
        <p14:creationId xmlns:p14="http://schemas.microsoft.com/office/powerpoint/2010/main" val="226071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6FD52-89EB-4164-B402-9DA0E267E3E6}" type="slidenum">
              <a:rPr lang="es-ES" altLang="en-GB"/>
              <a:pPr>
                <a:defRPr/>
              </a:pPr>
              <a:t>‹#›</a:t>
            </a:fld>
            <a:endParaRPr lang="es-ES" altLang="en-GB"/>
          </a:p>
        </p:txBody>
      </p:sp>
    </p:spTree>
    <p:extLst>
      <p:ext uri="{BB962C8B-B14F-4D97-AF65-F5344CB8AC3E}">
        <p14:creationId xmlns:p14="http://schemas.microsoft.com/office/powerpoint/2010/main" val="276757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AC94-87C0-4BC0-A6D8-E0CCC326F6C9}" type="slidenum">
              <a:rPr lang="es-ES" altLang="en-GB"/>
              <a:pPr>
                <a:defRPr/>
              </a:pPr>
              <a:t>‹#›</a:t>
            </a:fld>
            <a:endParaRPr lang="es-ES" altLang="en-GB"/>
          </a:p>
        </p:txBody>
      </p:sp>
    </p:spTree>
    <p:extLst>
      <p:ext uri="{BB962C8B-B14F-4D97-AF65-F5344CB8AC3E}">
        <p14:creationId xmlns:p14="http://schemas.microsoft.com/office/powerpoint/2010/main" val="278269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93AD2-00F3-45C0-9E85-AD1214D98820}" type="slidenum">
              <a:rPr lang="es-ES" altLang="en-GB"/>
              <a:pPr>
                <a:defRPr/>
              </a:pPr>
              <a:t>‹#›</a:t>
            </a:fld>
            <a:endParaRPr lang="es-ES" altLang="en-GB"/>
          </a:p>
        </p:txBody>
      </p:sp>
    </p:spTree>
    <p:extLst>
      <p:ext uri="{BB962C8B-B14F-4D97-AF65-F5344CB8AC3E}">
        <p14:creationId xmlns:p14="http://schemas.microsoft.com/office/powerpoint/2010/main" val="420483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68235-8A65-4526-813A-917D88178C4C}" type="slidenum">
              <a:rPr lang="es-ES" altLang="en-GB"/>
              <a:pPr>
                <a:defRPr/>
              </a:pPr>
              <a:t>‹#›</a:t>
            </a:fld>
            <a:endParaRPr lang="es-ES" altLang="en-GB"/>
          </a:p>
        </p:txBody>
      </p:sp>
    </p:spTree>
    <p:extLst>
      <p:ext uri="{BB962C8B-B14F-4D97-AF65-F5344CB8AC3E}">
        <p14:creationId xmlns:p14="http://schemas.microsoft.com/office/powerpoint/2010/main" val="4212214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815C1-22C2-41D0-B07C-3375ACCCBB3D}" type="slidenum">
              <a:rPr lang="es-ES" altLang="en-GB"/>
              <a:pPr>
                <a:defRPr/>
              </a:pPr>
              <a:t>‹#›</a:t>
            </a:fld>
            <a:endParaRPr lang="es-ES" altLang="en-GB"/>
          </a:p>
        </p:txBody>
      </p:sp>
    </p:spTree>
    <p:extLst>
      <p:ext uri="{BB962C8B-B14F-4D97-AF65-F5344CB8AC3E}">
        <p14:creationId xmlns:p14="http://schemas.microsoft.com/office/powerpoint/2010/main" val="354438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ACF42-9E33-409B-9322-55CA04F1E022}" type="slidenum">
              <a:rPr lang="es-ES" altLang="en-GB"/>
              <a:pPr>
                <a:defRPr/>
              </a:pPr>
              <a:t>‹#›</a:t>
            </a:fld>
            <a:endParaRPr lang="es-ES" altLang="en-GB"/>
          </a:p>
        </p:txBody>
      </p:sp>
    </p:spTree>
    <p:extLst>
      <p:ext uri="{BB962C8B-B14F-4D97-AF65-F5344CB8AC3E}">
        <p14:creationId xmlns:p14="http://schemas.microsoft.com/office/powerpoint/2010/main" val="290708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CBB9F-9F88-4C82-A16A-4E54BCECF40B}" type="slidenum">
              <a:rPr lang="es-ES" altLang="en-GB"/>
              <a:pPr>
                <a:defRPr/>
              </a:pPr>
              <a:t>‹#›</a:t>
            </a:fld>
            <a:endParaRPr lang="es-ES" altLang="en-GB"/>
          </a:p>
        </p:txBody>
      </p:sp>
    </p:spTree>
    <p:extLst>
      <p:ext uri="{BB962C8B-B14F-4D97-AF65-F5344CB8AC3E}">
        <p14:creationId xmlns:p14="http://schemas.microsoft.com/office/powerpoint/2010/main" val="1936476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a-E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C0CEA-86B1-4EC8-AE34-89CC04C39860}" type="slidenum">
              <a:rPr lang="es-ES" altLang="en-GB"/>
              <a:pPr>
                <a:defRPr/>
              </a:pPr>
              <a:t>‹#›</a:t>
            </a:fld>
            <a:endParaRPr lang="es-ES" altLang="en-GB"/>
          </a:p>
        </p:txBody>
      </p:sp>
    </p:spTree>
    <p:extLst>
      <p:ext uri="{BB962C8B-B14F-4D97-AF65-F5344CB8AC3E}">
        <p14:creationId xmlns:p14="http://schemas.microsoft.com/office/powerpoint/2010/main" val="938932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GB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GB" smtClean="0"/>
              <a:t>Haga clic para modificar el estilo de texto del patrón</a:t>
            </a:r>
          </a:p>
          <a:p>
            <a:pPr lvl="1"/>
            <a:r>
              <a:rPr lang="es-ES" altLang="en-GB" smtClean="0"/>
              <a:t>Segundo nivel</a:t>
            </a:r>
          </a:p>
          <a:p>
            <a:pPr lvl="2"/>
            <a:r>
              <a:rPr lang="es-ES" altLang="en-GB" smtClean="0"/>
              <a:t>Tercer nivel</a:t>
            </a:r>
          </a:p>
          <a:p>
            <a:pPr lvl="3"/>
            <a:r>
              <a:rPr lang="es-ES" altLang="en-GB" smtClean="0"/>
              <a:t>Cuarto nivel</a:t>
            </a:r>
          </a:p>
          <a:p>
            <a:pPr lvl="4"/>
            <a:r>
              <a:rPr lang="es-ES" altLang="en-GB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 altLang="aa-E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C55CEF-2752-4197-A9C0-9990C4D32266}" type="slidenum">
              <a:rPr lang="es-ES" altLang="en-GB"/>
              <a:pPr>
                <a:defRPr/>
              </a:pPr>
              <a:t>‹#›</a:t>
            </a:fld>
            <a:endParaRPr lang="es-ES" alt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179512" y="1097853"/>
            <a:ext cx="7772400" cy="1470025"/>
          </a:xfrm>
        </p:spPr>
        <p:txBody>
          <a:bodyPr anchor="ctr"/>
          <a:lstStyle/>
          <a:p>
            <a:pPr eaLnBrk="1" hangingPunct="1"/>
            <a:r>
              <a:rPr lang="es-UY" altLang="en-GB" sz="6600" b="1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Agency FB" panose="020B0503020202020204" pitchFamily="34" charset="0"/>
              </a:rPr>
              <a:t>Il-prepożizzjonijiet</a:t>
            </a:r>
            <a:endParaRPr lang="es-ES" altLang="en-GB" sz="6600" b="1" smtClean="0">
              <a:ln>
                <a:solidFill>
                  <a:srgbClr val="C00000"/>
                </a:solidFill>
              </a:ln>
              <a:solidFill>
                <a:srgbClr val="FFFF00"/>
              </a:solidFill>
              <a:latin typeface="Agency FB" panose="020B0503020202020204" pitchFamily="34" charset="0"/>
            </a:endParaRPr>
          </a:p>
        </p:txBody>
      </p:sp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825624" y="2924944"/>
            <a:ext cx="64801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en-GB" sz="4000" b="1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Chappell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en-GB" sz="4000" b="1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Is-Seba’ </a:t>
            </a:r>
            <a:r>
              <a:rPr lang="mt-MT" altLang="en-GB" sz="4000" b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Sena </a:t>
            </a:r>
            <a:r>
              <a:rPr lang="en-GB" altLang="en-GB" sz="4000" b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altLang="en-GB" sz="4000" b="1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Rotta 1</a:t>
            </a:r>
            <a:endParaRPr lang="mt-MT" altLang="en-GB" sz="4000" b="1">
              <a:ln>
                <a:solidFill>
                  <a:schemeClr val="accent2">
                    <a:lumMod val="75000"/>
                  </a:schemeClr>
                </a:solidFill>
              </a:ln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2" name="Picture 6" descr="A picture containing drawing, lamp&#10;&#10;Description automatically gener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06771">
            <a:off x="7370763" y="795338"/>
            <a:ext cx="1566862" cy="156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1" descr="A picture containing icon&#10;&#10;Description automatically generat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432300"/>
            <a:ext cx="2620962" cy="199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ction Button: Go Forward or Next 5">
            <a:hlinkClick r:id="" action="ppaction://hlinkshowjump?jump=nextslide" highlightClick="1"/>
          </p:cNvPr>
          <p:cNvSpPr/>
          <p:nvPr/>
        </p:nvSpPr>
        <p:spPr>
          <a:xfrm>
            <a:off x="8488363" y="6196013"/>
            <a:ext cx="598487" cy="5461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 noChangeArrowheads="1"/>
          </p:cNvSpPr>
          <p:nvPr>
            <p:ph type="title"/>
          </p:nvPr>
        </p:nvSpPr>
        <p:spPr>
          <a:xfrm>
            <a:off x="454025" y="620713"/>
            <a:ext cx="5486127" cy="1143000"/>
          </a:xfrm>
        </p:spPr>
        <p:txBody>
          <a:bodyPr/>
          <a:lstStyle/>
          <a:p>
            <a:pPr eaLnBrk="1" hangingPunct="1"/>
            <a:r>
              <a:rPr lang="mt-MT" altLang="en-GB" sz="6000" b="1" smtClean="0">
                <a:solidFill>
                  <a:srgbClr val="FFFF00"/>
                </a:solidFill>
                <a:latin typeface="Agency FB" panose="020B0503020202020204" pitchFamily="34" charset="0"/>
              </a:rPr>
              <a:t>Tmiem</a:t>
            </a:r>
            <a:endParaRPr lang="en-GB" altLang="en-GB" sz="6000" b="1" smtClean="0">
              <a:solidFill>
                <a:srgbClr val="FFFF00"/>
              </a:solidFill>
              <a:latin typeface="Agency FB" panose="020B0503020202020204" pitchFamily="34" charset="0"/>
            </a:endParaRPr>
          </a:p>
        </p:txBody>
      </p:sp>
      <p:sp>
        <p:nvSpPr>
          <p:cNvPr id="12291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96081" y="2704873"/>
            <a:ext cx="5986463" cy="640424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mt-MT" altLang="en-GB" b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Matthew Chappell</a:t>
            </a:r>
          </a:p>
          <a:p>
            <a:pPr marL="0" indent="0" algn="ctr" eaLnBrk="1" hangingPunct="1">
              <a:buFontTx/>
              <a:buNone/>
            </a:pPr>
            <a:endParaRPr lang="mt-MT" altLang="en-GB"/>
          </a:p>
          <a:p>
            <a:pPr marL="0" indent="0" algn="ctr" eaLnBrk="1" hangingPunct="1">
              <a:buFontTx/>
              <a:buNone/>
            </a:pPr>
            <a:endParaRPr lang="mt-MT" altLang="en-GB"/>
          </a:p>
          <a:p>
            <a:pPr marL="0" indent="0" algn="ctr" eaLnBrk="1" hangingPunct="1">
              <a:buFontTx/>
              <a:buNone/>
            </a:pPr>
            <a:endParaRPr lang="en-GB" altLang="en-GB" smtClean="0"/>
          </a:p>
        </p:txBody>
      </p:sp>
      <p:pic>
        <p:nvPicPr>
          <p:cNvPr id="12293" name="Picture 10" descr="A picture containing toy, doll&#10;&#10;Description automatically gener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955" y="2348880"/>
            <a:ext cx="216852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ction Button: Go Back or Previous 5">
            <a:hlinkClick r:id="" action="ppaction://hlinkshowjump?jump=previousslide" highlightClick="1"/>
          </p:cNvPr>
          <p:cNvSpPr/>
          <p:nvPr/>
        </p:nvSpPr>
        <p:spPr>
          <a:xfrm>
            <a:off x="250825" y="5925820"/>
            <a:ext cx="598488" cy="59880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/>
          </a:p>
        </p:txBody>
      </p:sp>
      <p:sp>
        <p:nvSpPr>
          <p:cNvPr id="2" name="TextBox 1"/>
          <p:cNvSpPr txBox="1"/>
          <p:nvPr/>
        </p:nvSpPr>
        <p:spPr>
          <a:xfrm>
            <a:off x="559197" y="4206808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altLang="en-GB" sz="3600" smtClean="0">
                <a:solidFill>
                  <a:srgbClr val="C00000"/>
                </a:solidFill>
                <a:latin typeface="Bauhaus 93" panose="04030905020B02020C02" pitchFamily="82" charset="0"/>
              </a:rPr>
              <a:t>malti.skola.edu.mt</a:t>
            </a:r>
            <a:endParaRPr lang="mt-MT" altLang="en-GB" smtClean="0">
              <a:solidFill>
                <a:srgbClr val="C00000"/>
              </a:solidFill>
              <a:latin typeface="Bauhaus 93" panose="04030905020B02020C02" pitchFamily="82" charset="0"/>
            </a:endParaRPr>
          </a:p>
          <a:p>
            <a:endParaRPr lang="mt-MT"/>
          </a:p>
        </p:txBody>
      </p:sp>
      <p:sp>
        <p:nvSpPr>
          <p:cNvPr id="3" name="Action Button: End 2">
            <a:hlinkClick r:id="" action="ppaction://hlinkshowjump?jump=lastslide" highlightClick="1"/>
          </p:cNvPr>
          <p:cNvSpPr/>
          <p:nvPr/>
        </p:nvSpPr>
        <p:spPr>
          <a:xfrm>
            <a:off x="8244408" y="5925820"/>
            <a:ext cx="648072" cy="5886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t-MT"/>
          </a:p>
        </p:txBody>
      </p:sp>
    </p:spTree>
    <p:extLst>
      <p:ext uri="{BB962C8B-B14F-4D97-AF65-F5344CB8AC3E}">
        <p14:creationId xmlns:p14="http://schemas.microsoft.com/office/powerpoint/2010/main" val="247082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  <p:bldP spid="12291" grpId="1" uiExpand="1" build="allAtOnce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7320"/>
            <a:ext cx="8957120" cy="1143000"/>
          </a:xfrm>
        </p:spPr>
        <p:txBody>
          <a:bodyPr/>
          <a:lstStyle/>
          <a:p>
            <a:pPr eaLnBrk="1" hangingPunct="1"/>
            <a:r>
              <a:rPr lang="mt-MT" altLang="en-GB" sz="4800" smtClean="0">
                <a:solidFill>
                  <a:srgbClr val="FFFF00"/>
                </a:solidFill>
                <a:latin typeface="Agency FB" panose="020B0503020202020204" pitchFamily="34" charset="0"/>
              </a:rPr>
              <a:t>Eżempji ta’ </a:t>
            </a:r>
            <a:r>
              <a:rPr lang="es-UY" altLang="en-GB" sz="4800" b="1" smtClean="0">
                <a:solidFill>
                  <a:srgbClr val="FFFF00"/>
                </a:solidFill>
                <a:latin typeface="Agency FB" panose="020B0503020202020204" pitchFamily="34" charset="0"/>
              </a:rPr>
              <a:t>prepożizzjonijiet</a:t>
            </a:r>
            <a:r>
              <a:rPr lang="mt-MT" altLang="en-GB" sz="4800" smtClean="0">
                <a:solidFill>
                  <a:srgbClr val="FFFF00"/>
                </a:solidFill>
                <a:latin typeface="Agency FB" panose="020B0503020202020204" pitchFamily="34" charset="0"/>
              </a:rPr>
              <a:t> fis-sentenzi.</a:t>
            </a:r>
            <a:endParaRPr lang="en-GB" altLang="en-GB" sz="4800" smtClean="0">
              <a:solidFill>
                <a:srgbClr val="FFFF00"/>
              </a:solidFill>
              <a:latin typeface="Agency FB" panose="020B0503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1300400"/>
            <a:ext cx="8622816" cy="4720887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s-UY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Il-karozza tiegħek </a:t>
            </a:r>
            <a:r>
              <a:rPr lang="es-UY" altLang="en-GB" sz="3600" b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bħal</a:t>
            </a:r>
            <a:r>
              <a:rPr lang="es-UY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 tal-kuġin</a:t>
            </a:r>
            <a:r>
              <a:rPr lang="mt-MT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UY" altLang="en-GB" sz="360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Poġġi l-fjuri </a:t>
            </a:r>
            <a:r>
              <a:rPr lang="en-GB" altLang="en-GB" sz="3600" b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ġo</a:t>
            </a:r>
            <a:r>
              <a:rPr lang="en-GB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GB" altLang="en-GB" sz="360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GB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en-GB" altLang="en-GB" sz="3600" b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</a:t>
            </a:r>
            <a:r>
              <a:rPr lang="en-GB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GB" altLang="en-GB" sz="360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GB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vażun</a:t>
            </a:r>
            <a:r>
              <a:rPr lang="mt-MT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GB" sz="360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Il-kappell </a:t>
            </a:r>
            <a:r>
              <a:rPr lang="en-GB" altLang="en-GB" sz="36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ta’</a:t>
            </a:r>
            <a:r>
              <a:rPr lang="en-GB" altLang="en-GB" sz="36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Fonzu</a:t>
            </a:r>
            <a:r>
              <a:rPr lang="mt-MT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Ġrejt </a:t>
            </a:r>
            <a:r>
              <a:rPr lang="en-GB" altLang="en-GB" sz="36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lejn</a:t>
            </a:r>
            <a:r>
              <a:rPr lang="en-GB" altLang="en-GB" sz="36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il-każin</a:t>
            </a:r>
            <a:r>
              <a:rPr lang="mt-MT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GB" sz="3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GB" sz="3600">
                <a:latin typeface="Calibri" panose="020F0502020204030204" pitchFamily="34" charset="0"/>
                <a:cs typeface="Calibri" panose="020F0502020204030204" pitchFamily="34" charset="0"/>
              </a:rPr>
              <a:t>Nużaw </a:t>
            </a:r>
            <a:r>
              <a:rPr lang="en-GB" altLang="en-GB" sz="36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fuq</a:t>
            </a:r>
            <a:r>
              <a:rPr lang="en-GB" altLang="en-GB" sz="3600">
                <a:latin typeface="Calibri" panose="020F0502020204030204" pitchFamily="34" charset="0"/>
                <a:cs typeface="Calibri" panose="020F0502020204030204" pitchFamily="34" charset="0"/>
              </a:rPr>
              <a:t> sabiex nuru l-pożizzjoni tal-oġġett.</a:t>
            </a:r>
          </a:p>
          <a:p>
            <a:pPr marL="0" indent="0" eaLnBrk="1" hangingPunct="1">
              <a:buFontTx/>
              <a:buNone/>
            </a:pPr>
            <a:endParaRPr lang="en-GB" altLang="en-GB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FontTx/>
              <a:buNone/>
            </a:pPr>
            <a:endParaRPr lang="en-GB" altLang="en-GB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6" name="Picture 5" descr="Icon&#10;&#10;Description automatically generat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827" y="1590676"/>
            <a:ext cx="658813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9" descr="A picture containing icon&#10;&#10;Description automatically generat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626" y="2852936"/>
            <a:ext cx="2620962" cy="199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ction Button: Go Forward or Next 5">
            <a:hlinkClick r:id="" action="ppaction://hlinkshowjump?jump=nextslide" highlightClick="1"/>
          </p:cNvPr>
          <p:cNvSpPr/>
          <p:nvPr/>
        </p:nvSpPr>
        <p:spPr>
          <a:xfrm>
            <a:off x="8488363" y="6196013"/>
            <a:ext cx="598487" cy="5461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 dirty="0"/>
          </a:p>
        </p:txBody>
      </p:sp>
      <p:sp>
        <p:nvSpPr>
          <p:cNvPr id="7" name="Action Button: Go Back or Previous 6">
            <a:hlinkClick r:id="" action="ppaction://hlinkshowjump?jump=previousslide" highlightClick="1"/>
          </p:cNvPr>
          <p:cNvSpPr/>
          <p:nvPr/>
        </p:nvSpPr>
        <p:spPr>
          <a:xfrm>
            <a:off x="250825" y="6116638"/>
            <a:ext cx="598488" cy="515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3" descr="A picture containing icon&#10;&#10;Description automatically gener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469" y="4702512"/>
            <a:ext cx="2620962" cy="199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 descr="Icon&#10;&#10;Description automatically generat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8582" y="1418467"/>
            <a:ext cx="658813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ction Button: Go Back or Previous 5">
            <a:hlinkClick r:id="" action="ppaction://hlinkshowjump?jump=previousslide" highlightClick="1"/>
          </p:cNvPr>
          <p:cNvSpPr/>
          <p:nvPr/>
        </p:nvSpPr>
        <p:spPr>
          <a:xfrm>
            <a:off x="250825" y="6210300"/>
            <a:ext cx="598488" cy="5175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/>
          </a:p>
        </p:txBody>
      </p:sp>
      <p:sp>
        <p:nvSpPr>
          <p:cNvPr id="7" name="Action Button: Go Forward or Next 6">
            <a:hlinkClick r:id="" action="ppaction://hlinkshowjump?jump=nextslide" highlightClick="1"/>
          </p:cNvPr>
          <p:cNvSpPr/>
          <p:nvPr/>
        </p:nvSpPr>
        <p:spPr>
          <a:xfrm>
            <a:off x="8488363" y="6196013"/>
            <a:ext cx="598487" cy="5461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-135717" y="-96356"/>
            <a:ext cx="895712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mt-MT" altLang="en-GB" sz="4800" smtClean="0">
                <a:solidFill>
                  <a:srgbClr val="FFFF00"/>
                </a:solidFill>
                <a:latin typeface="Agency FB" panose="020B0503020202020204" pitchFamily="34" charset="0"/>
              </a:rPr>
              <a:t>Eżempji ta’ </a:t>
            </a:r>
            <a:r>
              <a:rPr lang="es-UY" altLang="en-GB" sz="4800" b="1" smtClean="0">
                <a:solidFill>
                  <a:srgbClr val="FFFF00"/>
                </a:solidFill>
                <a:latin typeface="Agency FB" panose="020B0503020202020204" pitchFamily="34" charset="0"/>
              </a:rPr>
              <a:t>prepożizzjonijiet</a:t>
            </a:r>
            <a:r>
              <a:rPr lang="mt-MT" altLang="en-GB" sz="4800" smtClean="0">
                <a:solidFill>
                  <a:srgbClr val="FFFF00"/>
                </a:solidFill>
                <a:latin typeface="Agency FB" panose="020B0503020202020204" pitchFamily="34" charset="0"/>
              </a:rPr>
              <a:t> fis-sentenzi.</a:t>
            </a:r>
            <a:endParaRPr lang="en-GB" altLang="en-GB" sz="4800" smtClean="0">
              <a:solidFill>
                <a:srgbClr val="FFFF00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6967" y="1117957"/>
            <a:ext cx="8748464" cy="4992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GB" sz="3600">
                <a:latin typeface="Calibri" panose="020F0502020204030204" pitchFamily="34" charset="0"/>
                <a:cs typeface="Calibri" panose="020F0502020204030204" pitchFamily="34" charset="0"/>
              </a:rPr>
              <a:t>L-ikel qiegħed </a:t>
            </a:r>
            <a:r>
              <a:rPr lang="en-GB" altLang="en-GB" sz="36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fuq</a:t>
            </a:r>
            <a:r>
              <a:rPr lang="en-GB" altLang="en-GB" sz="36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il-mejda</a:t>
            </a:r>
            <a:r>
              <a:rPr lang="mt-MT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GB" sz="3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GB" sz="3600">
                <a:latin typeface="Calibri" panose="020F0502020204030204" pitchFamily="34" charset="0"/>
                <a:cs typeface="Calibri" panose="020F0502020204030204" pitchFamily="34" charset="0"/>
              </a:rPr>
              <a:t>Fonzu kiteb ismu </a:t>
            </a:r>
            <a:r>
              <a:rPr lang="en-GB" altLang="en-GB" sz="36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</a:t>
            </a:r>
            <a:r>
              <a:rPr lang="en-GB" altLang="en-GB" sz="3600">
                <a:latin typeface="Calibri" panose="020F0502020204030204" pitchFamily="34" charset="0"/>
                <a:cs typeface="Calibri" panose="020F0502020204030204" pitchFamily="34" charset="0"/>
              </a:rPr>
              <a:t>l-lapes</a:t>
            </a:r>
            <a:r>
              <a:rPr lang="mt-MT" altLang="en-GB" sz="360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GB" sz="3600">
                <a:latin typeface="Calibri" panose="020F0502020204030204" pitchFamily="34" charset="0"/>
                <a:cs typeface="Calibri" panose="020F0502020204030204" pitchFamily="34" charset="0"/>
              </a:rPr>
              <a:t>Mort il-baħar </a:t>
            </a:r>
            <a:r>
              <a:rPr lang="en-GB" altLang="en-GB" sz="36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</a:t>
            </a:r>
            <a:r>
              <a:rPr lang="en-GB" altLang="en-GB" sz="36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GB" altLang="en-GB" sz="3600">
                <a:latin typeface="Calibri" panose="020F0502020204030204" pitchFamily="34" charset="0"/>
                <a:cs typeface="Calibri" panose="020F0502020204030204" pitchFamily="34" charset="0"/>
              </a:rPr>
              <a:t>-ħbieb</a:t>
            </a:r>
            <a:r>
              <a:rPr lang="mt-MT" altLang="en-GB" sz="360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GB" sz="3600">
                <a:latin typeface="Calibri" panose="020F0502020204030204" pitchFamily="34" charset="0"/>
                <a:cs typeface="Calibri" panose="020F0502020204030204" pitchFamily="34" charset="0"/>
              </a:rPr>
              <a:t>Nużaw </a:t>
            </a:r>
            <a:r>
              <a:rPr lang="en-GB" altLang="en-GB" sz="36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fejn</a:t>
            </a:r>
            <a:r>
              <a:rPr lang="en-GB" altLang="en-GB" sz="3600">
                <a:latin typeface="Calibri" panose="020F0502020204030204" pitchFamily="34" charset="0"/>
                <a:cs typeface="Calibri" panose="020F0502020204030204" pitchFamily="34" charset="0"/>
              </a:rPr>
              <a:t> sabiex nuru li juru li xi ħaġa tinsab qrib l-oħra.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Il-qattus </a:t>
            </a:r>
            <a:r>
              <a:rPr lang="en-GB" altLang="en-GB" sz="3600">
                <a:latin typeface="Calibri" panose="020F0502020204030204" pitchFamily="34" charset="0"/>
                <a:cs typeface="Calibri" panose="020F0502020204030204" pitchFamily="34" charset="0"/>
              </a:rPr>
              <a:t>qiegħed</a:t>
            </a:r>
            <a:r>
              <a:rPr lang="en-GB" altLang="en-GB" sz="3600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mt-MT" altLang="en-GB" sz="3600" b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ħdejn</a:t>
            </a:r>
            <a:r>
              <a:rPr lang="en-GB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 il-kelb</a:t>
            </a:r>
            <a:r>
              <a:rPr lang="mt-MT" alt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GB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 noChangeArrowheads="1"/>
          </p:cNvSpPr>
          <p:nvPr>
            <p:ph type="title"/>
          </p:nvPr>
        </p:nvSpPr>
        <p:spPr>
          <a:xfrm>
            <a:off x="530225" y="4111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GB" sz="4800" b="1" smtClean="0">
                <a:solidFill>
                  <a:srgbClr val="FFFF00"/>
                </a:solidFill>
                <a:latin typeface="Agency FB" panose="020B0503020202020204" pitchFamily="34" charset="0"/>
              </a:rPr>
              <a:t>Ipprova aqta’ t-tajba</a:t>
            </a:r>
            <a:r>
              <a:rPr lang="mt-MT" altLang="en-GB" sz="4800" b="1" smtClean="0">
                <a:solidFill>
                  <a:srgbClr val="FFFF00"/>
                </a:solidFill>
                <a:latin typeface="Agency FB" panose="020B0503020202020204" pitchFamily="34" charset="0"/>
              </a:rPr>
              <a:t>.</a:t>
            </a:r>
            <a:endParaRPr lang="en-GB" altLang="en-GB" sz="4800" b="1" smtClean="0">
              <a:solidFill>
                <a:srgbClr val="FFFF00"/>
              </a:solidFill>
              <a:latin typeface="Agency FB" panose="020B0503020202020204" pitchFamily="34" charset="0"/>
            </a:endParaRPr>
          </a:p>
        </p:txBody>
      </p:sp>
      <p:sp>
        <p:nvSpPr>
          <p:cNvPr id="7171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279425" y="1674284"/>
            <a:ext cx="5753100" cy="1739106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Jiena flimkien </a:t>
            </a:r>
            <a: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______</a:t>
            </a: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 sħabi nħobbu s-sajf għaliex nieħu gost nilgħab </a:t>
            </a:r>
            <a: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____ir-ramel</a:t>
            </a: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endParaRPr lang="en-GB" altLang="en-GB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endParaRPr lang="en-GB" altLang="en-GB" sz="280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endParaRPr lang="en-GB" altLang="en-GB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370013" y="5278735"/>
            <a:ext cx="9477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sz="2800" b="1">
                <a:latin typeface="Calibri" panose="020F0502020204030204" pitchFamily="34" charset="0"/>
                <a:cs typeface="Calibri" panose="020F0502020204030204" pitchFamily="34" charset="0"/>
              </a:rPr>
              <a:t>bħal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 flipH="1">
            <a:off x="366713" y="4869160"/>
            <a:ext cx="4667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sz="2800" b="1">
                <a:latin typeface="Calibri" panose="020F0502020204030204" pitchFamily="34" charset="0"/>
                <a:cs typeface="Calibri" panose="020F0502020204030204" pitchFamily="34" charset="0"/>
              </a:rPr>
              <a:t>fi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192713" y="4607222"/>
            <a:ext cx="633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sz="2800" b="1">
                <a:latin typeface="Calibri" panose="020F0502020204030204" pitchFamily="34" charset="0"/>
                <a:cs typeface="Calibri" panose="020F0502020204030204" pitchFamily="34" charset="0"/>
              </a:rPr>
              <a:t>ġo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425700" y="4591347"/>
            <a:ext cx="619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sz="2800" b="1">
                <a:latin typeface="Calibri" panose="020F0502020204030204" pitchFamily="34" charset="0"/>
                <a:cs typeface="Calibri" panose="020F0502020204030204" pitchFamily="34" charset="0"/>
              </a:rPr>
              <a:t>ta’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810000" y="4486572"/>
            <a:ext cx="8350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sz="2800" b="1">
                <a:latin typeface="Calibri" panose="020F0502020204030204" pitchFamily="34" charset="0"/>
                <a:cs typeface="Calibri" panose="020F0502020204030204" pitchFamily="34" charset="0"/>
              </a:rPr>
              <a:t>fuq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627313" y="5593060"/>
            <a:ext cx="8366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sz="2800" b="1">
                <a:latin typeface="Calibri" panose="020F0502020204030204" pitchFamily="34" charset="0"/>
                <a:cs typeface="Calibri" panose="020F0502020204030204" pitchFamily="34" charset="0"/>
              </a:rPr>
              <a:t>ma’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248387" y="5828010"/>
            <a:ext cx="12811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sz="2800" b="1">
                <a:latin typeface="Calibri" panose="020F0502020204030204" pitchFamily="34" charset="0"/>
                <a:cs typeface="Calibri" panose="020F0502020204030204" pitchFamily="34" charset="0"/>
              </a:rPr>
              <a:t>lejn</a:t>
            </a:r>
          </a:p>
        </p:txBody>
      </p:sp>
      <p:pic>
        <p:nvPicPr>
          <p:cNvPr id="7179" name="Picture 11" descr="A picture containing toy, doll&#10;&#10;Description automatically generat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8" y="2862263"/>
            <a:ext cx="216852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ction Button: Go Forward or Next 11">
            <a:hlinkClick r:id="" action="ppaction://hlinkshowjump?jump=nextslide" highlightClick="1"/>
          </p:cNvPr>
          <p:cNvSpPr/>
          <p:nvPr/>
        </p:nvSpPr>
        <p:spPr>
          <a:xfrm>
            <a:off x="8478838" y="6075363"/>
            <a:ext cx="596900" cy="5461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/>
          </a:p>
        </p:txBody>
      </p:sp>
      <p:sp>
        <p:nvSpPr>
          <p:cNvPr id="13" name="Action Button: Go Back or Previous 12">
            <a:hlinkClick r:id="" action="ppaction://hlinkshowjump?jump=previousslide" highlightClick="1"/>
          </p:cNvPr>
          <p:cNvSpPr/>
          <p:nvPr/>
        </p:nvSpPr>
        <p:spPr>
          <a:xfrm>
            <a:off x="250825" y="6008688"/>
            <a:ext cx="598488" cy="515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6 L 0.04583 -0.5425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2" y="-2713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0.00579 L -0.22223 -0.171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11" y="-886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9" grpId="1"/>
      <p:bldP spid="10" grpId="0"/>
      <p:bldP spid="10" grpId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779096" cy="1143000"/>
          </a:xfrm>
        </p:spPr>
        <p:txBody>
          <a:bodyPr/>
          <a:lstStyle/>
          <a:p>
            <a:pPr eaLnBrk="1" hangingPunct="1"/>
            <a:r>
              <a:rPr lang="en-GB" altLang="en-GB" sz="4800" b="1" smtClean="0">
                <a:solidFill>
                  <a:srgbClr val="FFFF00"/>
                </a:solidFill>
                <a:latin typeface="Agency FB" panose="020B0503020202020204" pitchFamily="34" charset="0"/>
              </a:rPr>
              <a:t>Ipprova aqta’ t-tajba</a:t>
            </a:r>
            <a:r>
              <a:rPr lang="mt-MT" altLang="en-GB" sz="4800" b="1" smtClean="0">
                <a:solidFill>
                  <a:srgbClr val="FFFF00"/>
                </a:solidFill>
                <a:latin typeface="Agency FB" panose="020B0503020202020204" pitchFamily="34" charset="0"/>
              </a:rPr>
              <a:t>.</a:t>
            </a:r>
            <a:endParaRPr lang="en-GB" altLang="en-GB" sz="48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401" y="1581999"/>
            <a:ext cx="8229600" cy="211613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Meta </a:t>
            </a:r>
            <a:r>
              <a:rPr lang="en-GB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mmur</a:t>
            </a:r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600" err="1">
                <a:latin typeface="Calibri" panose="020F0502020204030204" pitchFamily="34" charset="0"/>
                <a:cs typeface="Calibri" panose="020F0502020204030204" pitchFamily="34" charset="0"/>
              </a:rPr>
              <a:t>ngħum</a:t>
            </a:r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nieħu</a:t>
            </a:r>
            <a:r>
              <a:rPr lang="mt-MT" sz="3600" smtClean="0">
                <a:latin typeface="Calibri" panose="020F0502020204030204" pitchFamily="34" charset="0"/>
                <a:cs typeface="Calibri" panose="020F0502020204030204" pitchFamily="34" charset="0"/>
              </a:rPr>
              <a:t> miegħi </a:t>
            </a:r>
            <a:r>
              <a:rPr 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 l-ballun</a:t>
            </a:r>
            <a:r>
              <a:rPr lang="mt-MT" sz="3600" smtClean="0">
                <a:latin typeface="Calibri" panose="020F0502020204030204" pitchFamily="34" charset="0"/>
                <a:cs typeface="Calibri" panose="020F0502020204030204" pitchFamily="34" charset="0"/>
              </a:rPr>
              <a:t> _______</a:t>
            </a:r>
            <a:r>
              <a:rPr 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mt-MT" sz="3600" smtClean="0">
                <a:latin typeface="Calibri" panose="020F0502020204030204" pitchFamily="34" charset="0"/>
                <a:cs typeface="Calibri" panose="020F0502020204030204" pitchFamily="34" charset="0"/>
              </a:rPr>
              <a:t> m</a:t>
            </a:r>
            <a:r>
              <a:rPr lang="en-GB" sz="3600" smtClean="0">
                <a:latin typeface="Calibri" panose="020F0502020204030204" pitchFamily="34" charset="0"/>
                <a:cs typeface="Calibri" panose="020F0502020204030204" pitchFamily="34" charset="0"/>
              </a:rPr>
              <a:t>issieri </a:t>
            </a:r>
            <a:r>
              <a:rPr lang="en-GB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għax</a:t>
            </a:r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isbaħ</a:t>
            </a:r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minn</a:t>
            </a:r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tiegħi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defRPr/>
            </a:pPr>
            <a:endParaRPr lang="aa-E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19275" y="5038065"/>
            <a:ext cx="485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sz="2800" b="1"/>
              <a:t>fi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771800" y="4579277"/>
            <a:ext cx="9906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sz="2800" b="1">
                <a:solidFill>
                  <a:srgbClr val="000000"/>
                </a:solidFill>
              </a:rPr>
              <a:t>bħal</a:t>
            </a:r>
            <a:endParaRPr lang="en-GB" altLang="en-GB" sz="1800" b="1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391050" y="5038065"/>
            <a:ext cx="844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sz="2800" b="1">
                <a:solidFill>
                  <a:srgbClr val="000000"/>
                </a:solidFill>
              </a:rPr>
              <a:t>ma’</a:t>
            </a:r>
            <a:endParaRPr lang="en-GB" altLang="en-GB" sz="1800" b="1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247800" y="4061752"/>
            <a:ext cx="682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sz="2800" b="1">
                <a:solidFill>
                  <a:srgbClr val="000000"/>
                </a:solidFill>
              </a:rPr>
              <a:t>ta’</a:t>
            </a:r>
            <a:endParaRPr lang="en-GB" altLang="en-GB" sz="1800" b="1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048150" y="4187165"/>
            <a:ext cx="11334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sz="2800" b="1">
                <a:solidFill>
                  <a:srgbClr val="000000"/>
                </a:solidFill>
              </a:rPr>
              <a:t>fuq</a:t>
            </a:r>
            <a:endParaRPr lang="en-GB" altLang="en-GB" sz="1800" b="1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051200" y="5536540"/>
            <a:ext cx="682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sz="2800" b="1">
                <a:solidFill>
                  <a:srgbClr val="000000"/>
                </a:solidFill>
              </a:rPr>
              <a:t>ġo</a:t>
            </a:r>
            <a:endParaRPr lang="en-GB" altLang="en-GB" sz="1800" b="1"/>
          </a:p>
        </p:txBody>
      </p:sp>
      <p:pic>
        <p:nvPicPr>
          <p:cNvPr id="8202" name="Picture 15" descr="A picture containing toy, doll&#10;&#10;Description automatically generat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398364"/>
            <a:ext cx="1816597" cy="2824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11" descr="A picture containing ball, umbrella&#10;&#10;Description automatically generat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46004">
            <a:off x="6894513" y="482600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ction Button: Go Back or Previous 11">
            <a:hlinkClick r:id="" action="ppaction://hlinkshowjump?jump=previousslide" highlightClick="1"/>
          </p:cNvPr>
          <p:cNvSpPr/>
          <p:nvPr/>
        </p:nvSpPr>
        <p:spPr>
          <a:xfrm>
            <a:off x="250825" y="6008688"/>
            <a:ext cx="598488" cy="515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/>
          </a:p>
        </p:txBody>
      </p:sp>
      <p:sp>
        <p:nvSpPr>
          <p:cNvPr id="13" name="Action Button: Go Forward or Next 12">
            <a:hlinkClick r:id="" action="ppaction://hlinkshowjump?jump=nextslide" highlightClick="1"/>
          </p:cNvPr>
          <p:cNvSpPr/>
          <p:nvPr/>
        </p:nvSpPr>
        <p:spPr>
          <a:xfrm>
            <a:off x="8478838" y="6075363"/>
            <a:ext cx="596900" cy="5461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41 -0.00394 L -0.04392 -0.1935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" y="-949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5" grpId="0"/>
      <p:bldP spid="19" grpId="0"/>
      <p:bldP spid="19" grpId="1"/>
      <p:bldP spid="19" grpId="2"/>
      <p:bldP spid="25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202363" cy="1143000"/>
          </a:xfrm>
        </p:spPr>
        <p:txBody>
          <a:bodyPr/>
          <a:lstStyle/>
          <a:p>
            <a:pPr eaLnBrk="1" hangingPunct="1"/>
            <a:r>
              <a:rPr lang="en-GB" altLang="en-GB" sz="4800" b="1" smtClean="0">
                <a:solidFill>
                  <a:srgbClr val="FFFF00"/>
                </a:solidFill>
                <a:latin typeface="Agency FB" panose="020B0503020202020204" pitchFamily="34" charset="0"/>
              </a:rPr>
              <a:t>Ipprova aqta’ t-tajba</a:t>
            </a:r>
            <a:r>
              <a:rPr lang="mt-MT" altLang="en-GB" sz="4800" b="1" smtClean="0">
                <a:solidFill>
                  <a:srgbClr val="FFFF00"/>
                </a:solidFill>
                <a:latin typeface="Agency FB" panose="020B0503020202020204" pitchFamily="34" charset="0"/>
              </a:rPr>
              <a:t>.</a:t>
            </a:r>
            <a:endParaRPr lang="en-GB" altLang="en-GB" sz="4800" b="1" smtClean="0">
              <a:solidFill>
                <a:srgbClr val="FFFF00"/>
              </a:solidFill>
              <a:latin typeface="Agency FB" panose="020B0503020202020204" pitchFamily="34" charset="0"/>
            </a:endParaRPr>
          </a:p>
        </p:txBody>
      </p:sp>
      <p:sp>
        <p:nvSpPr>
          <p:cNvPr id="9219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388259" y="1142601"/>
            <a:ext cx="7510735" cy="333772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Meta naslu l-baħar noqogħdu nibnu l-kastelli </a:t>
            </a:r>
            <a: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______</a:t>
            </a: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 dawk li naraw fuq </a:t>
            </a:r>
            <a: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it-televixin.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Wara mmorru nixtru ġelat u noqogħdu nikluh</a:t>
            </a:r>
            <a: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 ______</a:t>
            </a: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i bank għall-kwiet.</a:t>
            </a:r>
          </a:p>
          <a:p>
            <a:pPr marL="0" indent="0" eaLnBrk="1" hangingPunct="1">
              <a:buFontTx/>
              <a:buNone/>
            </a:pPr>
            <a:endParaRPr lang="en-GB" altLang="en-GB" sz="280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FontTx/>
              <a:buNone/>
            </a:pPr>
            <a:endParaRPr lang="en-GB" altLang="en-GB" sz="280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 flipH="1">
            <a:off x="4156608" y="5455861"/>
            <a:ext cx="101493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b="1"/>
              <a:t>fuq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GB" sz="2000" b="1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652059" y="5521574"/>
            <a:ext cx="797892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b="1"/>
              <a:t>ġo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GB" sz="2000" b="1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591905" y="5455861"/>
            <a:ext cx="1314661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b="1"/>
              <a:t>bħal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GB" sz="2000" b="1"/>
          </a:p>
        </p:txBody>
      </p:sp>
      <p:pic>
        <p:nvPicPr>
          <p:cNvPr id="9223" name="Picture 9" descr="A picture containing toy, doll&#10;&#10;Description automatically generat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138" y="2713038"/>
            <a:ext cx="216852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150515" y="5562412"/>
            <a:ext cx="1128624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b="1"/>
              <a:t>lejn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GB" sz="2000" b="1"/>
          </a:p>
        </p:txBody>
      </p:sp>
      <p:pic>
        <p:nvPicPr>
          <p:cNvPr id="9225" name="Picture 2" descr="A picture containing indoor, sitting, table, holding&#10;&#10;Description automatically generat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58763"/>
            <a:ext cx="1773237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ction Button: Go Back or Previous 9">
            <a:hlinkClick r:id="" action="ppaction://hlinkshowjump?jump=previousslide" highlightClick="1"/>
          </p:cNvPr>
          <p:cNvSpPr/>
          <p:nvPr/>
        </p:nvSpPr>
        <p:spPr>
          <a:xfrm>
            <a:off x="250825" y="6008688"/>
            <a:ext cx="598488" cy="515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/>
          </a:p>
        </p:txBody>
      </p:sp>
      <p:sp>
        <p:nvSpPr>
          <p:cNvPr id="12" name="Action Button: Go Forward or Next 11">
            <a:hlinkClick r:id="" action="ppaction://hlinkshowjump?jump=nextslide" highlightClick="1"/>
          </p:cNvPr>
          <p:cNvSpPr/>
          <p:nvPr/>
        </p:nvSpPr>
        <p:spPr>
          <a:xfrm>
            <a:off x="8478838" y="6075363"/>
            <a:ext cx="596900" cy="5461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84 0.04352 L -0.41076 -0.4972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80" y="-2703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43 -0.02153 L -0.25417 -0.1717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80" y="-752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9" grpId="0"/>
      <p:bldP spid="9" grpId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 noChangeArrowheads="1"/>
          </p:cNvSpPr>
          <p:nvPr>
            <p:ph type="title"/>
          </p:nvPr>
        </p:nvSpPr>
        <p:spPr>
          <a:xfrm>
            <a:off x="277813" y="5937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GB" sz="4800" b="1" smtClean="0">
                <a:solidFill>
                  <a:srgbClr val="FFFF00"/>
                </a:solidFill>
                <a:latin typeface="Agency FB" panose="020B0503020202020204" pitchFamily="34" charset="0"/>
              </a:rPr>
              <a:t>Agħżel waħda</a:t>
            </a:r>
            <a:r>
              <a:rPr lang="mt-MT" altLang="en-GB" sz="4800" b="1" smtClean="0">
                <a:solidFill>
                  <a:srgbClr val="FFFF00"/>
                </a:solidFill>
                <a:latin typeface="Agency FB" panose="020B0503020202020204" pitchFamily="34" charset="0"/>
              </a:rPr>
              <a:t>.</a:t>
            </a:r>
            <a:endParaRPr lang="en-GB" altLang="en-GB" sz="4800" b="1" smtClean="0">
              <a:solidFill>
                <a:srgbClr val="FFFF00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95" y="2032000"/>
            <a:ext cx="6679332" cy="48260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Aħna </a:t>
            </a:r>
            <a:r>
              <a:rPr lang="en-GB" err="1">
                <a:latin typeface="Calibri" panose="020F0502020204030204" pitchFamily="34" charset="0"/>
                <a:cs typeface="Calibri" panose="020F0502020204030204" pitchFamily="34" charset="0"/>
              </a:rPr>
              <a:t>nersqu</a:t>
            </a:r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bil</a:t>
            </a:r>
            <a:r>
              <a:rPr lang="mt-MT" smtClean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mod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il-mod                        il-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baħar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għax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ikun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għadu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kiesaħ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en-GB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Imbagħad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nintelqu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fil-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baħar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qawwi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erħilna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err="1">
                <a:latin typeface="Calibri" panose="020F0502020204030204" pitchFamily="34" charset="0"/>
                <a:cs typeface="Calibri" panose="020F0502020204030204" pitchFamily="34" charset="0"/>
              </a:rPr>
              <a:t>nieħdu</a:t>
            </a:r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pjaċir</a:t>
            </a:r>
            <a:r>
              <a:rPr lang="mt-MT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aa-E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228184" y="2204864"/>
            <a:ext cx="7515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b="1">
                <a:latin typeface="Calibri" panose="020F0502020204030204" pitchFamily="34" charset="0"/>
                <a:cs typeface="Calibri" panose="020F0502020204030204" pitchFamily="34" charset="0"/>
              </a:rPr>
              <a:t>fuq</a:t>
            </a:r>
            <a:r>
              <a:rPr lang="mt-MT" altLang="en-GB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altLang="en-GB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343278" y="2204864"/>
            <a:ext cx="973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b="1">
                <a:latin typeface="Calibri" panose="020F0502020204030204" pitchFamily="34" charset="0"/>
                <a:cs typeface="Calibri" panose="020F0502020204030204" pitchFamily="34" charset="0"/>
              </a:rPr>
              <a:t>bħal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148063" y="2204864"/>
            <a:ext cx="8612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GB" b="1">
                <a:latin typeface="Calibri" panose="020F0502020204030204" pitchFamily="34" charset="0"/>
                <a:cs typeface="Calibri" panose="020F0502020204030204" pitchFamily="34" charset="0"/>
              </a:rPr>
              <a:t>lejn</a:t>
            </a:r>
            <a:r>
              <a:rPr lang="mt-MT" altLang="en-GB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altLang="en-GB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58480" y="4300459"/>
            <a:ext cx="10739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b="1">
                <a:latin typeface="Calibri" panose="020F0502020204030204" pitchFamily="34" charset="0"/>
                <a:cs typeface="Calibri" panose="020F0502020204030204" pitchFamily="34" charset="0"/>
              </a:rPr>
              <a:t>ġol-</a:t>
            </a:r>
            <a:r>
              <a:rPr lang="mt-MT" altLang="en-GB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altLang="en-GB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189964" y="4294109"/>
            <a:ext cx="10054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 b="1">
                <a:latin typeface="Calibri" panose="020F0502020204030204" pitchFamily="34" charset="0"/>
                <a:cs typeface="Calibri" panose="020F0502020204030204" pitchFamily="34" charset="0"/>
              </a:rPr>
              <a:t>mal-</a:t>
            </a:r>
            <a:r>
              <a:rPr lang="mt-MT" altLang="en-GB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altLang="en-GB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49" name="Picture 11" descr="A picture containing toy, doll&#10;&#10;Description automatically generate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3" y="188640"/>
            <a:ext cx="1364213" cy="2121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ction Button: Go Forward or Next 11">
            <a:hlinkClick r:id="" action="ppaction://hlinkshowjump?jump=nextslide" highlightClick="1"/>
          </p:cNvPr>
          <p:cNvSpPr/>
          <p:nvPr/>
        </p:nvSpPr>
        <p:spPr>
          <a:xfrm>
            <a:off x="8439150" y="6075363"/>
            <a:ext cx="596900" cy="5461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/>
          </a:p>
        </p:txBody>
      </p:sp>
      <p:sp>
        <p:nvSpPr>
          <p:cNvPr id="13" name="Action Button: Go Back or Previous 12">
            <a:hlinkClick r:id="" action="ppaction://hlinkshowjump?jump=previousslide" highlightClick="1"/>
          </p:cNvPr>
          <p:cNvSpPr/>
          <p:nvPr/>
        </p:nvSpPr>
        <p:spPr>
          <a:xfrm>
            <a:off x="250825" y="6008688"/>
            <a:ext cx="598488" cy="515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/>
          </a:p>
        </p:txBody>
      </p:sp>
      <p:pic>
        <p:nvPicPr>
          <p:cNvPr id="10252" name="Picture 7" descr="Logo&#10;&#10;Description automatically generate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788" y="593725"/>
            <a:ext cx="1087437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899571" y="2211214"/>
            <a:ext cx="3286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GB" sz="3200">
                <a:latin typeface="Agency FB" panose="020B0503020202020204" pitchFamily="34" charset="0"/>
              </a:rPr>
              <a:t>/</a:t>
            </a:r>
            <a:endParaRPr lang="mt-MT" altLang="mt-MT"/>
          </a:p>
        </p:txBody>
      </p:sp>
      <p:sp>
        <p:nvSpPr>
          <p:cNvPr id="8" name="Rectangle 7"/>
          <p:cNvSpPr/>
          <p:nvPr/>
        </p:nvSpPr>
        <p:spPr>
          <a:xfrm>
            <a:off x="5219538" y="4341519"/>
            <a:ext cx="660400" cy="5762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mt-MT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450614" y="4333007"/>
            <a:ext cx="9219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GB" b="1">
                <a:latin typeface="Calibri" panose="020F0502020204030204" pitchFamily="34" charset="0"/>
                <a:cs typeface="Calibri" panose="020F0502020204030204" pitchFamily="34" charset="0"/>
              </a:rPr>
              <a:t>bil-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979691" y="2204864"/>
            <a:ext cx="3286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GB" sz="3200">
                <a:latin typeface="Agency FB" panose="020B0503020202020204" pitchFamily="34" charset="0"/>
              </a:rPr>
              <a:t>/</a:t>
            </a:r>
            <a:endParaRPr lang="mt-MT" altLang="mt-MT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149343" y="4324703"/>
            <a:ext cx="3286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GB" sz="320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endParaRPr lang="mt-MT" altLang="mt-M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903837" y="4329293"/>
            <a:ext cx="3286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GB" sz="320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endParaRPr lang="mt-MT" altLang="mt-M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0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1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4.16667E-6 4.44444E-6 L -0.25486 -0.00625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43" y="-324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9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 nodeType="clickPar">
                      <p:stCondLst>
                        <p:cond delay="0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6" grpId="1"/>
      <p:bldP spid="9" grpId="0"/>
      <p:bldP spid="11" grpId="0"/>
      <p:bldP spid="2" grpId="0"/>
      <p:bldP spid="8" grpId="0" animBg="1"/>
      <p:bldP spid="7" grpId="0"/>
      <p:bldP spid="7" grpId="1"/>
      <p:bldP spid="16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 noChangeArrowheads="1"/>
          </p:cNvSpPr>
          <p:nvPr>
            <p:ph type="title"/>
          </p:nvPr>
        </p:nvSpPr>
        <p:spPr>
          <a:xfrm>
            <a:off x="431800" y="6604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GB" sz="4800" b="1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Agħżel waħda</a:t>
            </a:r>
            <a:r>
              <a:rPr lang="mt-MT" altLang="en-GB" sz="4800" b="1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GB" sz="4800" b="1" smtClean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7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57200" y="2203317"/>
            <a:ext cx="7067128" cy="1946408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Meta jibda jsir il-ħin nibdew nippreparaw sabiex </a:t>
            </a:r>
            <a: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im</a:t>
            </a: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morru</a:t>
            </a:r>
            <a: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  _____</a:t>
            </a: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 id-dar</a:t>
            </a:r>
            <a: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GB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FontTx/>
              <a:buNone/>
            </a:pPr>
            <a:endParaRPr lang="en-GB" altLang="en-GB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FontTx/>
              <a:buNone/>
            </a:pPr>
            <a:endParaRPr lang="en-GB" altLang="en-GB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27803" y="4507046"/>
            <a:ext cx="7556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>
                <a:latin typeface="Calibri" panose="020F0502020204030204" pitchFamily="34" charset="0"/>
                <a:cs typeface="Calibri" panose="020F0502020204030204" pitchFamily="34" charset="0"/>
              </a:rPr>
              <a:t>ġo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59113" y="5491163"/>
            <a:ext cx="91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>
                <a:latin typeface="Calibri" panose="020F0502020204030204" pitchFamily="34" charset="0"/>
                <a:cs typeface="Calibri" panose="020F0502020204030204" pitchFamily="34" charset="0"/>
              </a:rPr>
              <a:t>fuq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162050" y="5792788"/>
            <a:ext cx="10334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>
                <a:latin typeface="Calibri" panose="020F0502020204030204" pitchFamily="34" charset="0"/>
                <a:cs typeface="Calibri" panose="020F0502020204030204" pitchFamily="34" charset="0"/>
              </a:rPr>
              <a:t>bħal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54124" y="4782895"/>
            <a:ext cx="10158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GB">
                <a:latin typeface="Calibri" panose="020F0502020204030204" pitchFamily="34" charset="0"/>
                <a:cs typeface="Calibri" panose="020F0502020204030204" pitchFamily="34" charset="0"/>
              </a:rPr>
              <a:t>lejn</a:t>
            </a:r>
          </a:p>
        </p:txBody>
      </p:sp>
      <p:pic>
        <p:nvPicPr>
          <p:cNvPr id="12" name="Picture 2" descr="Wrong - Wrong Cross Symbol | Transparent PNG Download #4081717 - Vip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837" y="4601281"/>
            <a:ext cx="484187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 descr="Wrong - Wrong Cross Symbol | Transparent PNG Download #4081717 - Vip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856" y="5869782"/>
            <a:ext cx="484187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 descr="Wrong - Wrong Cross Symbol | Transparent PNG Download #4081717 - Vip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357" y="5576888"/>
            <a:ext cx="4841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5" name="Picture 10" descr="A picture containing toy, doll&#10;&#10;Description automatically generate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213" y="2988505"/>
            <a:ext cx="216852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ction Button: Go Forward or Next 1">
            <a:hlinkClick r:id="" action="ppaction://hlinkshowjump?jump=nextslide" highlightClick="1"/>
          </p:cNvPr>
          <p:cNvSpPr/>
          <p:nvPr/>
        </p:nvSpPr>
        <p:spPr>
          <a:xfrm>
            <a:off x="8478838" y="6075363"/>
            <a:ext cx="596900" cy="5461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Action Button: Go Back or Previous 2">
            <a:hlinkClick r:id="" action="ppaction://hlinkshowjump?jump=previousslide" highlightClick="1"/>
          </p:cNvPr>
          <p:cNvSpPr/>
          <p:nvPr/>
        </p:nvSpPr>
        <p:spPr>
          <a:xfrm>
            <a:off x="250825" y="6008688"/>
            <a:ext cx="598488" cy="515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47 L -3.33333E-6 -0.00024 C 0.01355 0.00092 0.02795 0.00185 0.04184 0.00486 C 0.04393 0.00532 0.04584 0.00601 0.04809 0.00648 C 0.06407 0.01805 0.05226 0.01064 0.09132 0.01064 L 0.16337 0.00926 L 0.25 0.00764 L 0.27309 0.00648 C 0.27605 0.00625 0.27882 0.00532 0.2816 0.00486 L 0.29393 0.0037 C 0.30122 -0.00139 0.29497 0.00208 0.30452 -0.00047 C 0.30556 -0.0007 0.30625 -0.00162 0.30747 -0.00232 C 0.3099 -0.00301 0.31216 -0.00324 0.31459 -0.00371 C 0.3165 -0.00417 0.31823 -0.00463 0.3198 -0.00486 C 0.32136 -0.0051 0.3224 -0.00579 0.32379 -0.00625 C 0.32934 -0.00787 0.33039 -0.00718 0.33577 -0.0088 C 0.34289 -0.01158 0.33316 -0.0088 0.34167 -0.01158 C 0.34341 -0.0125 0.3448 -0.01274 0.34705 -0.0132 L 0.35174 -0.01459 C 0.36702 -0.02732 0.34792 -0.01088 0.36094 -0.02454 C 0.36181 -0.02547 0.36268 -0.02547 0.3632 -0.02593 C 0.36493 -0.02686 0.36632 -0.02801 0.36736 -0.02871 C 0.36789 -0.02917 0.36875 -0.0294 0.36945 -0.02986 C 0.37101 -0.03056 0.37344 -0.03172 0.37552 -0.03287 C 0.37743 -0.03403 0.37934 -0.03565 0.38143 -0.03704 L 0.38403 -0.03843 C 0.38473 -0.03959 0.38542 -0.04051 0.38594 -0.04144 C 0.3882 -0.04306 0.39098 -0.04352 0.39306 -0.04537 C 0.39462 -0.04676 0.39653 -0.04908 0.39775 -0.05093 C 0.39861 -0.05209 0.39896 -0.05394 0.39983 -0.0551 C 0.40122 -0.05741 0.40278 -0.05834 0.40382 -0.06065 L 0.40764 -0.06945 C 0.40799 -0.07084 0.40799 -0.07223 0.40834 -0.07338 C 0.40955 -0.07616 0.41181 -0.08033 0.41181 -0.0801 C 0.41198 -0.08172 0.41198 -0.08334 0.4125 -0.08473 C 0.41285 -0.08611 0.41337 -0.08658 0.41372 -0.0875 C 0.41441 -0.08959 0.41511 -0.09236 0.4158 -0.09422 C 0.41598 -0.09561 0.41598 -0.09723 0.41632 -0.09885 C 0.41702 -0.10116 0.41771 -0.10324 0.41841 -0.10579 C 0.42153 -0.12084 0.41754 -0.10834 0.4217 -0.11945 C 0.42275 -0.13102 0.42205 -0.12431 0.42431 -0.13912 L 0.42431 -0.13889 C 0.42448 -0.14098 0.42466 -0.14306 0.425 -0.14514 C 0.42587 -0.14885 0.42622 -0.15324 0.42709 -0.15741 L 0.42761 -0.16158 C 0.42795 -0.16598 0.42813 -0.16991 0.42848 -0.17454 C 0.42865 -0.18033 0.42865 -0.18658 0.429 -0.19236 C 0.42917 -0.19537 0.42952 -0.19792 0.43004 -0.2007 C 0.42952 -0.21042 0.42952 -0.21945 0.429 -0.22894 C 0.429 -0.2301 0.42865 -0.23172 0.42848 -0.23334 C 0.42795 -0.23473 0.42743 -0.23588 0.42709 -0.23704 C 0.42587 -0.24491 0.42709 -0.23843 0.425 -0.24584 C 0.42448 -0.24723 0.42431 -0.24977 0.42361 -0.25116 C 0.42275 -0.25324 0.4217 -0.25417 0.42084 -0.25556 C 0.4198 -0.26343 0.42136 -0.25672 0.41841 -0.26088 C 0.41754 -0.26204 0.41702 -0.26412 0.41632 -0.26505 C 0.41563 -0.26644 0.41476 -0.26806 0.41372 -0.26968 C 0.41302 -0.27061 0.4125 -0.27269 0.41181 -0.27361 C 0.41059 -0.27524 0.40903 -0.2757 0.40764 -0.27639 L 0.40382 -0.2794 L 0.39462 -0.28172 C 0.38837 -0.28172 0.36945 -0.28264 0.35868 -0.2794 C 0.35799 -0.27917 0.35712 -0.27824 0.35608 -0.27801 C 0.35052 -0.2757 0.35417 -0.27801 0.35035 -0.27524 C 0.34948 -0.27361 0.34948 -0.27176 0.34896 -0.27061 C 0.34775 -0.26829 0.34636 -0.26806 0.3448 -0.26644 C 0.3448 -0.26505 0.3448 -0.26343 0.34445 -0.26227 C 0.34341 -0.26111 0.34254 -0.26158 0.34167 -0.26088 C 0.34098 -0.26042 0.34011 -0.25903 0.33855 -0.25834 C 0.33785 -0.25718 0.33629 -0.25718 0.33507 -0.25556 C 0.33368 -0.25371 0.33264 -0.25093 0.33091 -0.24977 L 0.32726 -0.24699 L 0.32535 -0.24584 C 0.32292 -0.2463 0.32101 -0.24653 0.31841 -0.24699 C 0.31806 -0.24723 0.31684 -0.24838 0.31667 -0.24838 C 0.31511 -0.24838 0.31355 -0.24723 0.31181 -0.24699 C 0.31146 -0.24676 0.31146 -0.24699 0.31129 -0.24699 L 0.31129 -0.24584 " pathEditMode="relative" rAng="0" ptsTypes="AAAAAAAAAAAAAAAAAAAAAAAAAAAAAAAAAAAAAAAAAAAAAAAAAAAAAAAAAAAAAAAAAAAAAAAAAAAA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93" y="-1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0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 noChangeArrowheads="1"/>
          </p:cNvSpPr>
          <p:nvPr>
            <p:ph type="title"/>
          </p:nvPr>
        </p:nvSpPr>
        <p:spPr>
          <a:xfrm>
            <a:off x="454025" y="620713"/>
            <a:ext cx="7070303" cy="1143000"/>
          </a:xfrm>
        </p:spPr>
        <p:txBody>
          <a:bodyPr/>
          <a:lstStyle/>
          <a:p>
            <a:pPr eaLnBrk="1" hangingPunct="1"/>
            <a:r>
              <a:rPr lang="en-GB" altLang="en-GB" sz="4800" b="1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X’taħseb li tiġi?</a:t>
            </a:r>
          </a:p>
        </p:txBody>
      </p:sp>
      <p:sp>
        <p:nvSpPr>
          <p:cNvPr id="12291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37080" y="1192213"/>
            <a:ext cx="6727205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GB" altLang="en-GB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Hekk kif nirkbu tal</a:t>
            </a:r>
            <a: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linja nsibu bank sabiex inpoġġu</a:t>
            </a:r>
            <a: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          </a:t>
            </a: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xulxin. </a:t>
            </a:r>
            <a: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Malli naslu d-dar nirrakkuntaw </a:t>
            </a:r>
            <a: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lill-ġenituri x’għamilna u wara norqdu.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31840" y="2700209"/>
            <a:ext cx="223224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fejn</a:t>
            </a:r>
            <a:r>
              <a:rPr lang="mt-MT" altLang="en-GB" smtClean="0">
                <a:latin typeface="Calibri" panose="020F0502020204030204" pitchFamily="34" charset="0"/>
                <a:cs typeface="Calibri" panose="020F0502020204030204" pitchFamily="34" charset="0"/>
              </a:rPr>
              <a:t> / ħdejn</a:t>
            </a:r>
            <a:endParaRPr lang="en-GB" alt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293" name="Picture 10" descr="A picture containing toy, doll&#10;&#10;Description automatically gener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235" y="2491582"/>
            <a:ext cx="216852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ction Button: Go Back or Previous 5">
            <a:hlinkClick r:id="" action="ppaction://hlinkshowjump?jump=previousslide" highlightClick="1"/>
          </p:cNvPr>
          <p:cNvSpPr/>
          <p:nvPr/>
        </p:nvSpPr>
        <p:spPr>
          <a:xfrm>
            <a:off x="250825" y="6008688"/>
            <a:ext cx="598488" cy="515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/>
          </a:p>
        </p:txBody>
      </p:sp>
      <p:sp>
        <p:nvSpPr>
          <p:cNvPr id="7" name="Action Button: Go Forward or Next 6">
            <a:hlinkClick r:id="" action="ppaction://hlinkshowjump?jump=nextslide" highlightClick="1"/>
          </p:cNvPr>
          <p:cNvSpPr/>
          <p:nvPr/>
        </p:nvSpPr>
        <p:spPr>
          <a:xfrm>
            <a:off x="8439150" y="6075363"/>
            <a:ext cx="596900" cy="5461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a-ET"/>
          </a:p>
        </p:txBody>
      </p:sp>
      <p:sp>
        <p:nvSpPr>
          <p:cNvPr id="2" name="TextBox 1"/>
          <p:cNvSpPr txBox="1"/>
          <p:nvPr/>
        </p:nvSpPr>
        <p:spPr>
          <a:xfrm>
            <a:off x="3406723" y="5176279"/>
            <a:ext cx="7879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t-MT" sz="7200" b="1" smtClean="0"/>
              <a:t>?</a:t>
            </a:r>
            <a:endParaRPr lang="mt-MT" sz="7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</TotalTime>
  <Words>236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Adobe Gothic Std B</vt:lpstr>
      <vt:lpstr>Agency FB</vt:lpstr>
      <vt:lpstr>Arial</vt:lpstr>
      <vt:lpstr>Bauhaus 93</vt:lpstr>
      <vt:lpstr>Calibri</vt:lpstr>
      <vt:lpstr>Diseño predeterminado</vt:lpstr>
      <vt:lpstr>Il-prepożizzjonijiet</vt:lpstr>
      <vt:lpstr>Eżempji ta’ prepożizzjonijiet fis-sentenzi.</vt:lpstr>
      <vt:lpstr>PowerPoint Presentation</vt:lpstr>
      <vt:lpstr>Ipprova aqta’ t-tajba.</vt:lpstr>
      <vt:lpstr>Ipprova aqta’ t-tajba.</vt:lpstr>
      <vt:lpstr>Ipprova aqta’ t-tajba.</vt:lpstr>
      <vt:lpstr>Agħżel waħda.</vt:lpstr>
      <vt:lpstr>Agħżel waħda.</vt:lpstr>
      <vt:lpstr>X’taħseb li tiġi?</vt:lpstr>
      <vt:lpstr>Tmiem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Paul Gatt</cp:lastModifiedBy>
  <cp:revision>164</cp:revision>
  <dcterms:created xsi:type="dcterms:W3CDTF">2010-05-23T14:28:12Z</dcterms:created>
  <dcterms:modified xsi:type="dcterms:W3CDTF">2021-04-16T07:40:22Z</dcterms:modified>
</cp:coreProperties>
</file>