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30BCF-9749-4352-991D-74F88DD11342}" type="datetimeFigureOut">
              <a:rPr lang="en-GB" smtClean="0"/>
              <a:t>18/01/2019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8146-3278-4212-92F7-81ECE287F8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535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30BCF-9749-4352-991D-74F88DD11342}" type="datetimeFigureOut">
              <a:rPr lang="en-GB" smtClean="0"/>
              <a:t>18/01/2019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8146-3278-4212-92F7-81ECE287F8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927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30BCF-9749-4352-991D-74F88DD11342}" type="datetimeFigureOut">
              <a:rPr lang="en-GB" smtClean="0"/>
              <a:t>18/01/2019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8146-3278-4212-92F7-81ECE287F8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830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30BCF-9749-4352-991D-74F88DD11342}" type="datetimeFigureOut">
              <a:rPr lang="en-GB" smtClean="0"/>
              <a:t>18/01/2019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8146-3278-4212-92F7-81ECE287F8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250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30BCF-9749-4352-991D-74F88DD11342}" type="datetimeFigureOut">
              <a:rPr lang="en-GB" smtClean="0"/>
              <a:t>18/01/2019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8146-3278-4212-92F7-81ECE287F8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564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30BCF-9749-4352-991D-74F88DD11342}" type="datetimeFigureOut">
              <a:rPr lang="en-GB" smtClean="0"/>
              <a:t>18/01/2019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8146-3278-4212-92F7-81ECE287F8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00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30BCF-9749-4352-991D-74F88DD11342}" type="datetimeFigureOut">
              <a:rPr lang="en-GB" smtClean="0"/>
              <a:t>18/01/2019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8146-3278-4212-92F7-81ECE287F8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596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30BCF-9749-4352-991D-74F88DD11342}" type="datetimeFigureOut">
              <a:rPr lang="en-GB" smtClean="0"/>
              <a:t>18/01/2019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8146-3278-4212-92F7-81ECE287F8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404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30BCF-9749-4352-991D-74F88DD11342}" type="datetimeFigureOut">
              <a:rPr lang="en-GB" smtClean="0"/>
              <a:t>18/01/2019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8146-3278-4212-92F7-81ECE287F8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62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30BCF-9749-4352-991D-74F88DD11342}" type="datetimeFigureOut">
              <a:rPr lang="en-GB" smtClean="0"/>
              <a:t>18/01/2019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8146-3278-4212-92F7-81ECE287F8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743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30BCF-9749-4352-991D-74F88DD11342}" type="datetimeFigureOut">
              <a:rPr lang="en-GB" smtClean="0"/>
              <a:t>18/01/2019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8146-3278-4212-92F7-81ECE287F8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721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30BCF-9749-4352-991D-74F88DD11342}" type="datetimeFigureOut">
              <a:rPr lang="en-GB" smtClean="0"/>
              <a:t>18/01/2019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D8146-3278-4212-92F7-81ECE287F8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72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4903" y="2905125"/>
            <a:ext cx="10451691" cy="909638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mt-MT" sz="4800" smtClean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L-ittra ie fl-aħħar sillaba tal-kelma</a:t>
            </a:r>
            <a:endParaRPr lang="en-GB" sz="4800">
              <a:solidFill>
                <a:schemeClr val="bg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10682748" y="6125497"/>
            <a:ext cx="653846" cy="550606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89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2706" y="1345688"/>
            <a:ext cx="10859267" cy="44264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0804" y="180975"/>
            <a:ext cx="7116096" cy="909638"/>
          </a:xfrm>
          <a:solidFill>
            <a:srgbClr val="002060"/>
          </a:solidFill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mt-MT" sz="4400" smtClean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Agħżel it-tajba.</a:t>
            </a:r>
            <a:endParaRPr lang="en-GB" sz="4400">
              <a:solidFill>
                <a:schemeClr val="bg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10682748" y="6125497"/>
            <a:ext cx="653846" cy="550606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114549" y="1840519"/>
            <a:ext cx="787717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4000" smtClean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4.  Jien nibża’:</a:t>
            </a:r>
          </a:p>
          <a:p>
            <a:endParaRPr lang="mt-MT" sz="3200" smtClean="0">
              <a:solidFill>
                <a:schemeClr val="bg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r>
              <a:rPr lang="mt-MT" sz="3200" smtClean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endParaRPr lang="en-GB" sz="3200">
              <a:solidFill>
                <a:schemeClr val="bg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8" name="Rounded Rectangle 7">
            <a:hlinkClick r:id="" action="ppaction://noaction">
              <a:snd r:embed="rId4" name="explode.wav"/>
            </a:hlinkClick>
          </p:cNvPr>
          <p:cNvSpPr/>
          <p:nvPr/>
        </p:nvSpPr>
        <p:spPr>
          <a:xfrm>
            <a:off x="2952989" y="2739284"/>
            <a:ext cx="3371611" cy="821419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t-MT" sz="400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</a:t>
            </a:r>
            <a:r>
              <a:rPr lang="mt-MT" sz="4000" smtClean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ill-wierdin.</a:t>
            </a:r>
            <a:endParaRPr lang="en-GB" sz="4000">
              <a:solidFill>
                <a:srgbClr val="FFFF00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9" name="Rounded Rectangle 8">
            <a:hlinkClick r:id="" action="ppaction://noaction">
              <a:snd r:embed="rId5" name="Tajba sound ppt.wav"/>
            </a:hlinkClick>
          </p:cNvPr>
          <p:cNvSpPr/>
          <p:nvPr/>
        </p:nvSpPr>
        <p:spPr>
          <a:xfrm>
            <a:off x="6562339" y="2730893"/>
            <a:ext cx="3267461" cy="83820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t-MT" sz="400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</a:t>
            </a:r>
            <a:r>
              <a:rPr lang="mt-MT" sz="4000" smtClean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ill-wirdien.</a:t>
            </a:r>
            <a:endParaRPr lang="en-GB" sz="4000">
              <a:solidFill>
                <a:srgbClr val="FFFF00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05" y="3649650"/>
            <a:ext cx="2552096" cy="320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20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2706" y="1345688"/>
            <a:ext cx="10859267" cy="44264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0804" y="180975"/>
            <a:ext cx="7116096" cy="909638"/>
          </a:xfrm>
          <a:solidFill>
            <a:srgbClr val="002060"/>
          </a:solidFill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mt-MT" sz="4400" smtClean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Agħżel it-tajba.</a:t>
            </a:r>
            <a:endParaRPr lang="en-GB" sz="4400">
              <a:solidFill>
                <a:schemeClr val="bg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10682748" y="6125497"/>
            <a:ext cx="653846" cy="550606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114549" y="1840519"/>
            <a:ext cx="787717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400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5</a:t>
            </a:r>
            <a:r>
              <a:rPr lang="mt-MT" sz="4000" smtClean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.  Jien inħobb:</a:t>
            </a:r>
          </a:p>
          <a:p>
            <a:endParaRPr lang="mt-MT" sz="3200" smtClean="0">
              <a:solidFill>
                <a:schemeClr val="bg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r>
              <a:rPr lang="mt-MT" sz="3200" smtClean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endParaRPr lang="en-GB" sz="3200">
              <a:solidFill>
                <a:schemeClr val="bg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8" name="Rounded Rectangle 7">
            <a:hlinkClick r:id="" action="ppaction://noaction">
              <a:snd r:embed="rId4" name="explode.wav"/>
            </a:hlinkClick>
          </p:cNvPr>
          <p:cNvSpPr/>
          <p:nvPr/>
        </p:nvSpPr>
        <p:spPr>
          <a:xfrm>
            <a:off x="2952990" y="2739284"/>
            <a:ext cx="2333385" cy="821419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t-MT" sz="4000" smtClean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il-bettiħ.</a:t>
            </a:r>
            <a:endParaRPr lang="en-GB" sz="4000">
              <a:solidFill>
                <a:srgbClr val="FFFF00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9" name="Rounded Rectangle 8">
            <a:hlinkClick r:id="" action="ppaction://noaction">
              <a:snd r:embed="rId5" name="Tajba sound ppt.wav"/>
            </a:hlinkClick>
          </p:cNvPr>
          <p:cNvSpPr/>
          <p:nvPr/>
        </p:nvSpPr>
        <p:spPr>
          <a:xfrm>
            <a:off x="5648566" y="2708797"/>
            <a:ext cx="2666760" cy="83820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t-MT" sz="400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</a:t>
            </a:r>
            <a:r>
              <a:rPr lang="mt-MT" sz="4000" smtClean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l-bettieħ.</a:t>
            </a:r>
            <a:endParaRPr lang="en-GB" sz="4000">
              <a:solidFill>
                <a:srgbClr val="FFFF00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38385"/>
            <a:ext cx="2809875" cy="241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34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2706" y="1345688"/>
            <a:ext cx="10859267" cy="44264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0804" y="180975"/>
            <a:ext cx="7116096" cy="909638"/>
          </a:xfrm>
          <a:solidFill>
            <a:srgbClr val="002060"/>
          </a:solidFill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mt-MT" sz="4400" smtClean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Agħżel it-tajba.</a:t>
            </a:r>
            <a:endParaRPr lang="en-GB" sz="4400">
              <a:solidFill>
                <a:schemeClr val="bg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10682748" y="6125497"/>
            <a:ext cx="653846" cy="550606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5010"/>
            <a:ext cx="2952990" cy="29529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398" y="1856368"/>
            <a:ext cx="7877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400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6.  Jien </a:t>
            </a:r>
            <a:r>
              <a:rPr lang="mt-MT" sz="4000" smtClean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inħobb il-ħobż:</a:t>
            </a:r>
            <a:endParaRPr lang="mt-MT" sz="4000">
              <a:solidFill>
                <a:srgbClr val="FFFF00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r>
              <a:rPr lang="mt-MT" sz="3200" smtClean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endParaRPr lang="en-GB" sz="3200">
              <a:solidFill>
                <a:schemeClr val="bg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8" name="Rounded Rectangle 7">
            <a:hlinkClick r:id="" action="ppaction://noaction">
              <a:snd r:embed="rId5" name="Tajba sound ppt.wav"/>
            </a:hlinkClick>
          </p:cNvPr>
          <p:cNvSpPr/>
          <p:nvPr/>
        </p:nvSpPr>
        <p:spPr>
          <a:xfrm>
            <a:off x="2952990" y="2739284"/>
            <a:ext cx="3323985" cy="821419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t-MT" sz="400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</a:t>
            </a:r>
            <a:r>
              <a:rPr lang="mt-MT" sz="4000" smtClean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il-ġunġlien.</a:t>
            </a:r>
            <a:endParaRPr lang="en-GB" sz="4000">
              <a:solidFill>
                <a:srgbClr val="FFFF00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9" name="Rounded Rectangle 8">
            <a:hlinkClick r:id="" action="ppaction://noaction">
              <a:snd r:embed="rId6" name="explode.wav"/>
            </a:hlinkClick>
          </p:cNvPr>
          <p:cNvSpPr/>
          <p:nvPr/>
        </p:nvSpPr>
        <p:spPr>
          <a:xfrm>
            <a:off x="6562339" y="2695090"/>
            <a:ext cx="2924562" cy="83820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t-MT" sz="400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</a:t>
            </a:r>
            <a:r>
              <a:rPr lang="mt-MT" sz="4000" smtClean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il-ġunġlin.</a:t>
            </a:r>
            <a:endParaRPr lang="en-GB" sz="4000">
              <a:solidFill>
                <a:srgbClr val="FFFF00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24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2706" y="1345688"/>
            <a:ext cx="10859267" cy="44264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0804" y="180975"/>
            <a:ext cx="7116096" cy="909638"/>
          </a:xfrm>
          <a:solidFill>
            <a:srgbClr val="002060"/>
          </a:solidFill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mt-MT" sz="4400" smtClean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Agħżel it-tajba.</a:t>
            </a:r>
            <a:endParaRPr lang="en-GB" sz="4400">
              <a:solidFill>
                <a:schemeClr val="bg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10682748" y="6125497"/>
            <a:ext cx="653846" cy="550606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114549" y="1840519"/>
            <a:ext cx="787717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4000" smtClean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7.</a:t>
            </a:r>
            <a:r>
              <a:rPr lang="en-GB" sz="4000" smtClean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 </a:t>
            </a:r>
            <a:r>
              <a:rPr lang="en-GB" sz="400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</a:t>
            </a:r>
            <a:r>
              <a:rPr lang="mt-MT" sz="4000" smtClean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llum</a:t>
            </a:r>
            <a:r>
              <a:rPr lang="en-GB" sz="4000" smtClean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jien</a:t>
            </a:r>
            <a:r>
              <a:rPr lang="mt-MT" sz="4000" smtClean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:</a:t>
            </a:r>
            <a:endParaRPr lang="mt-MT" sz="4000" smtClean="0">
              <a:solidFill>
                <a:srgbClr val="FFFF00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endParaRPr lang="mt-MT" sz="3200" smtClean="0">
              <a:solidFill>
                <a:schemeClr val="bg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r>
              <a:rPr lang="mt-MT" sz="3200" smtClean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endParaRPr lang="en-GB" sz="3200">
              <a:solidFill>
                <a:schemeClr val="bg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8" name="Rounded Rectangle 7">
            <a:hlinkClick r:id="" action="ppaction://noaction">
              <a:snd r:embed="rId4" name="explode.wav"/>
            </a:hlinkClick>
          </p:cNvPr>
          <p:cNvSpPr/>
          <p:nvPr/>
        </p:nvSpPr>
        <p:spPr>
          <a:xfrm>
            <a:off x="2952989" y="2739284"/>
            <a:ext cx="1942861" cy="821419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t-MT" sz="4000" smtClean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kaxxir.</a:t>
            </a:r>
            <a:endParaRPr lang="en-GB" sz="4000">
              <a:solidFill>
                <a:srgbClr val="FFFF00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9" name="Rounded Rectangle 8">
            <a:hlinkClick r:id="" action="ppaction://noaction">
              <a:snd r:embed="rId5" name="Tajba sound ppt.wav"/>
            </a:hlinkClick>
          </p:cNvPr>
          <p:cNvSpPr/>
          <p:nvPr/>
        </p:nvSpPr>
        <p:spPr>
          <a:xfrm>
            <a:off x="5666989" y="2720719"/>
            <a:ext cx="2200661" cy="83820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t-MT" sz="4000" smtClean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kaxxier.</a:t>
            </a:r>
            <a:endParaRPr lang="en-GB" sz="4000">
              <a:solidFill>
                <a:srgbClr val="FFFF00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250" y="3494288"/>
            <a:ext cx="2721149" cy="336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9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2706" y="1345688"/>
            <a:ext cx="10859267" cy="44264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0804" y="180975"/>
            <a:ext cx="7116096" cy="909638"/>
          </a:xfrm>
          <a:solidFill>
            <a:srgbClr val="002060"/>
          </a:solidFill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mt-MT" sz="4400" smtClean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Agħżel it-tajba.</a:t>
            </a:r>
            <a:endParaRPr lang="en-GB" sz="4400">
              <a:solidFill>
                <a:schemeClr val="bg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10682748" y="6125497"/>
            <a:ext cx="653846" cy="550606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057398" y="1856368"/>
            <a:ext cx="7877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4000" smtClean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8.  </a:t>
            </a:r>
            <a:r>
              <a:rPr lang="mt-MT" sz="400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Jien </a:t>
            </a:r>
            <a:r>
              <a:rPr lang="mt-MT" sz="4000" smtClean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sraqt:</a:t>
            </a:r>
            <a:endParaRPr lang="mt-MT" sz="4000">
              <a:solidFill>
                <a:srgbClr val="FFFF00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r>
              <a:rPr lang="mt-MT" sz="3200" smtClean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endParaRPr lang="en-GB" sz="3200">
              <a:solidFill>
                <a:schemeClr val="bg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8" name="Rounded Rectangle 7">
            <a:hlinkClick r:id="" action="ppaction://noaction">
              <a:snd r:embed="rId4" name="Tajba sound ppt.wav"/>
            </a:hlinkClick>
          </p:cNvPr>
          <p:cNvSpPr/>
          <p:nvPr/>
        </p:nvSpPr>
        <p:spPr>
          <a:xfrm>
            <a:off x="2952990" y="2739284"/>
            <a:ext cx="2361960" cy="821419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t-MT" sz="4000" smtClean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moqdief.</a:t>
            </a:r>
            <a:endParaRPr lang="en-GB" sz="4000">
              <a:solidFill>
                <a:srgbClr val="FFFF00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9" name="Rounded Rectangle 8">
            <a:hlinkClick r:id="" action="ppaction://noaction">
              <a:snd r:embed="rId5" name="explode.wav"/>
            </a:hlinkClick>
          </p:cNvPr>
          <p:cNvSpPr/>
          <p:nvPr/>
        </p:nvSpPr>
        <p:spPr>
          <a:xfrm>
            <a:off x="5995985" y="2720719"/>
            <a:ext cx="2057786" cy="83820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t-MT" sz="4000" smtClean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moqdif.</a:t>
            </a:r>
            <a:endParaRPr lang="en-GB" sz="4000">
              <a:solidFill>
                <a:srgbClr val="FFFF00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4439594"/>
            <a:ext cx="3171825" cy="23887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96547">
            <a:off x="3343476" y="4688948"/>
            <a:ext cx="1922112" cy="287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25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2679" y="3133725"/>
            <a:ext cx="8078122" cy="909638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mt-MT" sz="480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</a:t>
            </a:r>
            <a:r>
              <a:rPr lang="mt-MT" sz="4800" smtClean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alti.skola.edu.mt</a:t>
            </a:r>
            <a:endParaRPr lang="en-GB" sz="4800">
              <a:solidFill>
                <a:schemeClr val="bg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61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082509" cy="2142972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mt-MT" smtClean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Il-familja Camilleri toqgħod f’dar fil-Manikata li jisimha “Ħolq</a:t>
            </a:r>
            <a:r>
              <a:rPr lang="mt-MT" smtClean="0">
                <a:solidFill>
                  <a:schemeClr val="accent4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ie</a:t>
            </a:r>
            <a:r>
              <a:rPr lang="mt-MT" smtClean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n”.  Din id-dar tinsab fi Triq il-Wid</a:t>
            </a:r>
            <a:r>
              <a:rPr lang="mt-MT" smtClean="0">
                <a:solidFill>
                  <a:schemeClr val="accent4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ie</a:t>
            </a:r>
            <a:r>
              <a:rPr lang="mt-MT" smtClean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n.</a:t>
            </a:r>
            <a:endParaRPr lang="en-GB">
              <a:solidFill>
                <a:schemeClr val="bg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10682748" y="6125497"/>
            <a:ext cx="653846" cy="550606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2971338" y="2142973"/>
            <a:ext cx="6286962" cy="4715027"/>
            <a:chOff x="3733338" y="2142972"/>
            <a:chExt cx="6286962" cy="4715027"/>
          </a:xfrm>
        </p:grpSpPr>
        <p:grpSp>
          <p:nvGrpSpPr>
            <p:cNvPr id="3" name="Group 2"/>
            <p:cNvGrpSpPr/>
            <p:nvPr/>
          </p:nvGrpSpPr>
          <p:grpSpPr>
            <a:xfrm>
              <a:off x="3733338" y="2142972"/>
              <a:ext cx="6286962" cy="4715027"/>
              <a:chOff x="3733338" y="2142972"/>
              <a:chExt cx="5174688" cy="4715027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3338" y="2142972"/>
                <a:ext cx="5174688" cy="4715027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04732" y="4950538"/>
                <a:ext cx="1600461" cy="1450262"/>
              </a:xfrm>
              <a:prstGeom prst="rect">
                <a:avLst/>
              </a:prstGeom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5162598" y="5810161"/>
              <a:ext cx="14463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t-MT" sz="2400" smtClean="0"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Ħolqien</a:t>
              </a:r>
              <a:endParaRPr lang="en-GB" sz="240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4791" y="2142972"/>
              <a:ext cx="2744138" cy="59070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181527" y="2207492"/>
              <a:ext cx="22573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t-MT" sz="2400" smtClean="0"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Triq il-Widien</a:t>
              </a:r>
              <a:endParaRPr lang="en-GB" sz="240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263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040" y="0"/>
            <a:ext cx="11166987" cy="1929908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mt-MT" smtClean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Fil-familja hemm il-miss</a:t>
            </a:r>
            <a:r>
              <a:rPr lang="mt-MT" smtClean="0">
                <a:solidFill>
                  <a:schemeClr val="accent4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ie</a:t>
            </a:r>
            <a:r>
              <a:rPr lang="mt-MT" smtClean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r li jismu Albert. </a:t>
            </a:r>
            <a:br>
              <a:rPr lang="mt-MT" smtClean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</a:br>
            <a:r>
              <a:rPr lang="mt-MT" smtClean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L-omm jisimha Marika u t-tfal jisimhom Jade u Amber.</a:t>
            </a:r>
            <a:endParaRPr lang="en-GB">
              <a:solidFill>
                <a:schemeClr val="bg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10682748" y="6125497"/>
            <a:ext cx="653846" cy="550606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/>
          <p:cNvGrpSpPr/>
          <p:nvPr/>
        </p:nvGrpSpPr>
        <p:grpSpPr>
          <a:xfrm>
            <a:off x="448040" y="2463255"/>
            <a:ext cx="10072182" cy="4406068"/>
            <a:chOff x="448040" y="2463255"/>
            <a:chExt cx="10072182" cy="4406068"/>
          </a:xfrm>
        </p:grpSpPr>
        <p:grpSp>
          <p:nvGrpSpPr>
            <p:cNvPr id="14" name="Group 13"/>
            <p:cNvGrpSpPr/>
            <p:nvPr/>
          </p:nvGrpSpPr>
          <p:grpSpPr>
            <a:xfrm>
              <a:off x="448040" y="3136901"/>
              <a:ext cx="10072182" cy="3732422"/>
              <a:chOff x="448040" y="3136901"/>
              <a:chExt cx="10072182" cy="3732422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6329" y="3916333"/>
                <a:ext cx="2952990" cy="2952990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19900" y="4741558"/>
                <a:ext cx="2470952" cy="2127765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00797" y="3136901"/>
                <a:ext cx="3019425" cy="3732422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8040" y="3397239"/>
                <a:ext cx="2761885" cy="3472084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8191004" y="2463255"/>
              <a:ext cx="2039341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mt-MT" sz="4400">
                  <a:solidFill>
                    <a:prstClr val="white"/>
                  </a:solidFill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miss</a:t>
              </a:r>
              <a:r>
                <a:rPr lang="mt-MT" sz="4400">
                  <a:solidFill>
                    <a:srgbClr val="FFC000"/>
                  </a:solidFill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ie</a:t>
              </a:r>
              <a:r>
                <a:rPr lang="mt-MT" sz="4400">
                  <a:solidFill>
                    <a:prstClr val="white"/>
                  </a:solidFill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r</a:t>
              </a:r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2268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740" y="17868"/>
            <a:ext cx="11166987" cy="2272684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mt-MT" smtClean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Lil Albert idejquh id-dubb</a:t>
            </a:r>
            <a:r>
              <a:rPr lang="mt-MT" smtClean="0">
                <a:solidFill>
                  <a:schemeClr val="accent4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ie</a:t>
            </a:r>
            <a:r>
              <a:rPr lang="mt-MT" smtClean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n għalhekk dejjem iżomm il-bib</a:t>
            </a:r>
            <a:r>
              <a:rPr lang="mt-MT" smtClean="0">
                <a:solidFill>
                  <a:schemeClr val="accent4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ie</a:t>
            </a:r>
            <a:r>
              <a:rPr lang="mt-MT" smtClean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n magħluqin.  Marika tibża’ minn xi ġurd</a:t>
            </a:r>
            <a:r>
              <a:rPr lang="mt-MT" smtClean="0">
                <a:solidFill>
                  <a:schemeClr val="accent4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ie</a:t>
            </a:r>
            <a:r>
              <a:rPr lang="mt-MT" smtClean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n u l-wird</a:t>
            </a:r>
            <a:r>
              <a:rPr lang="mt-MT" smtClean="0">
                <a:solidFill>
                  <a:schemeClr val="accent4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ie</a:t>
            </a:r>
            <a:r>
              <a:rPr lang="mt-MT" smtClean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n ma tantx huma ħbieb tagħha lanqas!</a:t>
            </a:r>
            <a:endParaRPr lang="en-GB">
              <a:solidFill>
                <a:schemeClr val="bg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10682748" y="6125497"/>
            <a:ext cx="653846" cy="550606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2110463" y="2862028"/>
            <a:ext cx="2892286" cy="1654821"/>
            <a:chOff x="2110463" y="2862028"/>
            <a:chExt cx="2892286" cy="1654821"/>
          </a:xfrm>
        </p:grpSpPr>
        <p:grpSp>
          <p:nvGrpSpPr>
            <p:cNvPr id="15" name="Group 14"/>
            <p:cNvGrpSpPr/>
            <p:nvPr/>
          </p:nvGrpSpPr>
          <p:grpSpPr>
            <a:xfrm>
              <a:off x="2110463" y="3366969"/>
              <a:ext cx="1382976" cy="1149880"/>
              <a:chOff x="2110463" y="3366969"/>
              <a:chExt cx="1382976" cy="11498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313458">
                <a:off x="2249765" y="3351493"/>
                <a:ext cx="529001" cy="559953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484894">
                <a:off x="2948962" y="3676914"/>
                <a:ext cx="529001" cy="559953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274740">
                <a:off x="2125939" y="3972372"/>
                <a:ext cx="529001" cy="559953"/>
              </a:xfrm>
              <a:prstGeom prst="rect">
                <a:avLst/>
              </a:prstGeom>
            </p:spPr>
          </p:pic>
        </p:grpSp>
        <p:sp>
          <p:nvSpPr>
            <p:cNvPr id="7" name="Rectangle 6"/>
            <p:cNvSpPr/>
            <p:nvPr/>
          </p:nvSpPr>
          <p:spPr>
            <a:xfrm>
              <a:off x="2740591" y="2862028"/>
              <a:ext cx="2262158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mt-MT" sz="4400">
                  <a:solidFill>
                    <a:prstClr val="white"/>
                  </a:solidFill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dubb</a:t>
              </a:r>
              <a:r>
                <a:rPr lang="mt-MT" sz="4400">
                  <a:solidFill>
                    <a:srgbClr val="FFC000"/>
                  </a:solidFill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ie</a:t>
              </a:r>
              <a:r>
                <a:rPr lang="mt-MT" sz="4400">
                  <a:solidFill>
                    <a:prstClr val="white"/>
                  </a:solidFill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n</a:t>
              </a:r>
              <a:endParaRPr lang="en-GB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778811" y="4467236"/>
            <a:ext cx="3693249" cy="2390764"/>
            <a:chOff x="1778811" y="4467236"/>
            <a:chExt cx="3693249" cy="239076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8811" y="5111091"/>
              <a:ext cx="2374089" cy="1746909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710039" y="4467236"/>
              <a:ext cx="1762021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mt-MT" sz="4400">
                  <a:solidFill>
                    <a:prstClr val="white"/>
                  </a:solidFill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bib</a:t>
              </a:r>
              <a:r>
                <a:rPr lang="mt-MT" sz="4400">
                  <a:solidFill>
                    <a:srgbClr val="FFC000"/>
                  </a:solidFill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ie</a:t>
              </a:r>
              <a:r>
                <a:rPr lang="mt-MT" sz="4400">
                  <a:solidFill>
                    <a:prstClr val="white"/>
                  </a:solidFill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n</a:t>
              </a:r>
              <a:endParaRPr lang="en-GB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734175" y="3142149"/>
            <a:ext cx="4461251" cy="829173"/>
            <a:chOff x="6734175" y="3142149"/>
            <a:chExt cx="4461251" cy="82917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4175" y="3142149"/>
              <a:ext cx="2138362" cy="65093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9016624" y="3201881"/>
              <a:ext cx="2178802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mt-MT" sz="4400">
                  <a:solidFill>
                    <a:prstClr val="white"/>
                  </a:solidFill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ġurd</a:t>
              </a:r>
              <a:r>
                <a:rPr lang="mt-MT" sz="4400">
                  <a:solidFill>
                    <a:srgbClr val="FFC000"/>
                  </a:solidFill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ie</a:t>
              </a:r>
              <a:r>
                <a:rPr lang="mt-MT" sz="4400">
                  <a:solidFill>
                    <a:prstClr val="white"/>
                  </a:solidFill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n</a:t>
              </a:r>
              <a:endParaRPr lang="en-GB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993714" y="4894434"/>
            <a:ext cx="4338145" cy="1068501"/>
            <a:chOff x="5993714" y="4894434"/>
            <a:chExt cx="4338145" cy="1068501"/>
          </a:xfrm>
        </p:grpSpPr>
        <p:grpSp>
          <p:nvGrpSpPr>
            <p:cNvPr id="16" name="Group 15"/>
            <p:cNvGrpSpPr/>
            <p:nvPr/>
          </p:nvGrpSpPr>
          <p:grpSpPr>
            <a:xfrm>
              <a:off x="5993714" y="4894434"/>
              <a:ext cx="2177345" cy="1068501"/>
              <a:chOff x="5993714" y="4894434"/>
              <a:chExt cx="2177345" cy="1068501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535283">
                <a:off x="6307051" y="4686844"/>
                <a:ext cx="962754" cy="1589428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535283">
                <a:off x="7090302" y="4629061"/>
                <a:ext cx="815383" cy="1346130"/>
              </a:xfrm>
              <a:prstGeom prst="rect">
                <a:avLst/>
              </a:prstGeom>
            </p:spPr>
          </p:pic>
        </p:grpSp>
        <p:sp>
          <p:nvSpPr>
            <p:cNvPr id="14" name="Rectangle 13"/>
            <p:cNvSpPr/>
            <p:nvPr/>
          </p:nvSpPr>
          <p:spPr>
            <a:xfrm>
              <a:off x="8207560" y="5096837"/>
              <a:ext cx="2124299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mt-MT" sz="4400">
                  <a:solidFill>
                    <a:prstClr val="white"/>
                  </a:solidFill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wird</a:t>
              </a:r>
              <a:r>
                <a:rPr lang="mt-MT" sz="4400">
                  <a:solidFill>
                    <a:srgbClr val="FFC000"/>
                  </a:solidFill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ie</a:t>
              </a:r>
              <a:r>
                <a:rPr lang="mt-MT" sz="4400">
                  <a:solidFill>
                    <a:prstClr val="white"/>
                  </a:solidFill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n</a:t>
              </a:r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9640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682" y="0"/>
            <a:ext cx="11247817" cy="1828137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mt-MT" smtClean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Jade tħobb ħafna l-bett</a:t>
            </a:r>
            <a:r>
              <a:rPr lang="mt-MT" smtClean="0">
                <a:solidFill>
                  <a:schemeClr val="accent4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ie</a:t>
            </a:r>
            <a:r>
              <a:rPr lang="mt-MT" smtClean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ħ waqt li Amber tħobb il-ħobż bil-ġunġl</a:t>
            </a:r>
            <a:r>
              <a:rPr lang="mt-MT" smtClean="0">
                <a:solidFill>
                  <a:schemeClr val="accent4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ie</a:t>
            </a:r>
            <a:r>
              <a:rPr lang="mt-MT" smtClean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n. Jade tippreferi tilbes il-qalz</a:t>
            </a:r>
            <a:r>
              <a:rPr lang="mt-MT" smtClean="0">
                <a:solidFill>
                  <a:schemeClr val="accent4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ie</a:t>
            </a:r>
            <a:r>
              <a:rPr lang="mt-MT" smtClean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t.</a:t>
            </a:r>
            <a:endParaRPr lang="en-GB">
              <a:solidFill>
                <a:schemeClr val="bg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10682748" y="6125497"/>
            <a:ext cx="653846" cy="550606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1544938" y="2524729"/>
            <a:ext cx="4213138" cy="1760756"/>
            <a:chOff x="1544938" y="2524729"/>
            <a:chExt cx="4213138" cy="176075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4938" y="2524729"/>
              <a:ext cx="1943100" cy="1760756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705911" y="2878095"/>
              <a:ext cx="205216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mt-MT" sz="4400">
                  <a:solidFill>
                    <a:prstClr val="white"/>
                  </a:solidFill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bett</a:t>
              </a:r>
              <a:r>
                <a:rPr lang="mt-MT" sz="4400">
                  <a:solidFill>
                    <a:srgbClr val="FFC000"/>
                  </a:solidFill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ie</a:t>
              </a:r>
              <a:r>
                <a:rPr lang="mt-MT" sz="4400">
                  <a:solidFill>
                    <a:prstClr val="white"/>
                  </a:solidFill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ħ</a:t>
              </a:r>
              <a:endParaRPr lang="en-GB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294405" y="2108654"/>
            <a:ext cx="3715266" cy="2563409"/>
            <a:chOff x="7294405" y="2108654"/>
            <a:chExt cx="3715266" cy="256340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4405" y="2955378"/>
              <a:ext cx="2934952" cy="1716685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8612861" y="2108654"/>
              <a:ext cx="2396810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mt-MT" sz="4400">
                  <a:solidFill>
                    <a:prstClr val="white"/>
                  </a:solidFill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ġunġl</a:t>
              </a:r>
              <a:r>
                <a:rPr lang="mt-MT" sz="4400">
                  <a:solidFill>
                    <a:srgbClr val="FFC000"/>
                  </a:solidFill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ie</a:t>
              </a:r>
              <a:r>
                <a:rPr lang="mt-MT" sz="4400">
                  <a:solidFill>
                    <a:prstClr val="white"/>
                  </a:solidFill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n</a:t>
              </a:r>
              <a:endParaRPr lang="en-GB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641054" y="4377798"/>
            <a:ext cx="4767400" cy="2770270"/>
            <a:chOff x="1641054" y="4377798"/>
            <a:chExt cx="4767400" cy="277027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12098">
              <a:off x="1641054" y="4377798"/>
              <a:ext cx="2662056" cy="277027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4465293" y="5398398"/>
              <a:ext cx="1943161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mt-MT" sz="4400">
                  <a:solidFill>
                    <a:prstClr val="white"/>
                  </a:solidFill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qalz</a:t>
              </a:r>
              <a:r>
                <a:rPr lang="mt-MT" sz="4400">
                  <a:solidFill>
                    <a:srgbClr val="FFC000"/>
                  </a:solidFill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ie</a:t>
              </a:r>
              <a:r>
                <a:rPr lang="mt-MT" sz="4400">
                  <a:solidFill>
                    <a:prstClr val="white"/>
                  </a:solidFill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t</a:t>
              </a:r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7503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05" y="0"/>
            <a:ext cx="11931588" cy="3300315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mt-MT" smtClean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Albert tgħidx kemm hu ċajt</a:t>
            </a:r>
            <a:r>
              <a:rPr lang="mt-MT" smtClean="0">
                <a:solidFill>
                  <a:schemeClr val="accent4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ie</a:t>
            </a:r>
            <a:r>
              <a:rPr lang="mt-MT" smtClean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r iżda ma jafx iżomm sigr</a:t>
            </a:r>
            <a:r>
              <a:rPr lang="mt-MT" smtClean="0">
                <a:solidFill>
                  <a:schemeClr val="accent4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ie</a:t>
            </a:r>
            <a:r>
              <a:rPr lang="mt-MT" smtClean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t.  Meta kien żgħir xtaq isir pomp</a:t>
            </a:r>
            <a:r>
              <a:rPr lang="mt-MT" smtClean="0">
                <a:solidFill>
                  <a:schemeClr val="accent4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ie</a:t>
            </a:r>
            <a:r>
              <a:rPr lang="mt-MT" smtClean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r iżda ħadem ta’ pust</a:t>
            </a:r>
            <a:r>
              <a:rPr lang="mt-MT" smtClean="0">
                <a:solidFill>
                  <a:schemeClr val="accent4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ie</a:t>
            </a:r>
            <a:r>
              <a:rPr lang="mt-MT" smtClean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r u ta’ xuf</a:t>
            </a:r>
            <a:r>
              <a:rPr lang="mt-MT" smtClean="0">
                <a:solidFill>
                  <a:schemeClr val="accent4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ie</a:t>
            </a:r>
            <a:r>
              <a:rPr lang="mt-MT" smtClean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r.  Ftit taż-żmien ilu beda jaħdem bħala kaxx</a:t>
            </a:r>
            <a:r>
              <a:rPr lang="mt-MT" smtClean="0">
                <a:solidFill>
                  <a:schemeClr val="accent4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ie</a:t>
            </a:r>
            <a:r>
              <a:rPr lang="mt-MT" smtClean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r ġewwa ħanut.  Jumejn ilu daħal ħall</a:t>
            </a:r>
            <a:r>
              <a:rPr lang="mt-MT" smtClean="0">
                <a:solidFill>
                  <a:schemeClr val="accent4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ie</a:t>
            </a:r>
            <a:r>
              <a:rPr lang="mt-MT" smtClean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l ġewwa l-ħanut fejn jaħdem u seraq moqd</a:t>
            </a:r>
            <a:r>
              <a:rPr lang="mt-MT" smtClean="0">
                <a:solidFill>
                  <a:schemeClr val="accent4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ie</a:t>
            </a:r>
            <a:r>
              <a:rPr lang="mt-MT" smtClean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f.</a:t>
            </a:r>
            <a:endParaRPr lang="en-GB">
              <a:solidFill>
                <a:schemeClr val="bg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10682748" y="6125497"/>
            <a:ext cx="653846" cy="550606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23"/>
          <p:cNvGrpSpPr/>
          <p:nvPr/>
        </p:nvGrpSpPr>
        <p:grpSpPr>
          <a:xfrm>
            <a:off x="419100" y="3614979"/>
            <a:ext cx="3060257" cy="1118946"/>
            <a:chOff x="419100" y="3614979"/>
            <a:chExt cx="3060257" cy="111894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00" y="3614979"/>
              <a:ext cx="1116232" cy="1118946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600316" y="3836700"/>
              <a:ext cx="1879041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mt-MT" sz="4400">
                  <a:solidFill>
                    <a:prstClr val="white"/>
                  </a:solidFill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ċajt</a:t>
              </a:r>
              <a:r>
                <a:rPr lang="mt-MT" sz="4400">
                  <a:solidFill>
                    <a:srgbClr val="FFC000"/>
                  </a:solidFill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ie</a:t>
              </a:r>
              <a:r>
                <a:rPr lang="mt-MT" sz="4400">
                  <a:solidFill>
                    <a:prstClr val="white"/>
                  </a:solidFill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r</a:t>
              </a:r>
              <a:endParaRPr lang="en-GB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79808" y="5317954"/>
            <a:ext cx="2984343" cy="1082846"/>
            <a:chOff x="279808" y="5317954"/>
            <a:chExt cx="2984343" cy="108284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808" y="5317954"/>
              <a:ext cx="1135760" cy="108284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415568" y="5375382"/>
              <a:ext cx="184858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mt-MT" sz="4400">
                  <a:solidFill>
                    <a:prstClr val="white"/>
                  </a:solidFill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sigr</a:t>
              </a:r>
              <a:r>
                <a:rPr lang="mt-MT" sz="4400">
                  <a:solidFill>
                    <a:srgbClr val="FFC000"/>
                  </a:solidFill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ie</a:t>
              </a:r>
              <a:r>
                <a:rPr lang="mt-MT" sz="4400">
                  <a:solidFill>
                    <a:prstClr val="white"/>
                  </a:solidFill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t</a:t>
              </a:r>
              <a:endParaRPr lang="en-GB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223981" y="3203907"/>
            <a:ext cx="5288464" cy="3749933"/>
            <a:chOff x="3223981" y="3203907"/>
            <a:chExt cx="5288464" cy="374993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0321" y="3659531"/>
              <a:ext cx="1016732" cy="155263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1179" y="4048814"/>
              <a:ext cx="2272553" cy="2809186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3597208" y="3203907"/>
              <a:ext cx="2310248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mt-MT" sz="4400">
                  <a:solidFill>
                    <a:prstClr val="white"/>
                  </a:solidFill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pomp</a:t>
              </a:r>
              <a:r>
                <a:rPr lang="mt-MT" sz="4400">
                  <a:solidFill>
                    <a:srgbClr val="FFC000"/>
                  </a:solidFill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ie</a:t>
              </a:r>
              <a:r>
                <a:rPr lang="mt-MT" sz="4400">
                  <a:solidFill>
                    <a:prstClr val="white"/>
                  </a:solidFill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r</a:t>
              </a:r>
              <a:endParaRPr lang="en-GB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179" y="4233205"/>
              <a:ext cx="942549" cy="730381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6479516" y="3451979"/>
              <a:ext cx="2032929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mt-MT" sz="4400">
                  <a:solidFill>
                    <a:prstClr val="white"/>
                  </a:solidFill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pust</a:t>
              </a:r>
              <a:r>
                <a:rPr lang="mt-MT" sz="4400">
                  <a:solidFill>
                    <a:srgbClr val="FFC000"/>
                  </a:solidFill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ie</a:t>
              </a:r>
              <a:r>
                <a:rPr lang="mt-MT" sz="4400">
                  <a:solidFill>
                    <a:prstClr val="white"/>
                  </a:solidFill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r</a:t>
              </a:r>
              <a:endParaRPr lang="en-GB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5183" y="5692247"/>
              <a:ext cx="1194762" cy="1076325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3223981" y="6184399"/>
              <a:ext cx="1718740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mt-MT" sz="4400">
                  <a:solidFill>
                    <a:prstClr val="white"/>
                  </a:solidFill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xuf</a:t>
              </a:r>
              <a:r>
                <a:rPr lang="mt-MT" sz="4400">
                  <a:solidFill>
                    <a:srgbClr val="FFC000"/>
                  </a:solidFill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ie</a:t>
              </a:r>
              <a:r>
                <a:rPr lang="mt-MT" sz="4400">
                  <a:solidFill>
                    <a:prstClr val="white"/>
                  </a:solidFill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r</a:t>
              </a:r>
              <a:endParaRPr lang="en-GB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9878" y="5700261"/>
              <a:ext cx="1308979" cy="1173658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6373888" y="5090827"/>
              <a:ext cx="2085827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mt-MT" sz="4400">
                  <a:solidFill>
                    <a:prstClr val="white"/>
                  </a:solidFill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kaxx</a:t>
              </a:r>
              <a:r>
                <a:rPr lang="mt-MT" sz="4400">
                  <a:solidFill>
                    <a:srgbClr val="FFC000"/>
                  </a:solidFill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ie</a:t>
              </a:r>
              <a:r>
                <a:rPr lang="mt-MT" sz="4400">
                  <a:solidFill>
                    <a:prstClr val="white"/>
                  </a:solidFill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r</a:t>
              </a:r>
              <a:endParaRPr lang="en-GB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413008" y="3300390"/>
            <a:ext cx="3778992" cy="3370695"/>
            <a:chOff x="8413008" y="3300390"/>
            <a:chExt cx="3778992" cy="337069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6596" y="3973348"/>
              <a:ext cx="2515404" cy="1894414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9805745" y="3300390"/>
              <a:ext cx="1754006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mt-MT" sz="4400">
                  <a:solidFill>
                    <a:prstClr val="white"/>
                  </a:solidFill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ħall</a:t>
              </a:r>
              <a:r>
                <a:rPr lang="mt-MT" sz="4400">
                  <a:solidFill>
                    <a:srgbClr val="FFC000"/>
                  </a:solidFill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ie</a:t>
              </a:r>
              <a:r>
                <a:rPr lang="mt-MT" sz="4400">
                  <a:solidFill>
                    <a:prstClr val="white"/>
                  </a:solidFill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l</a:t>
              </a:r>
              <a:endParaRPr lang="en-GB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3008" y="4618035"/>
              <a:ext cx="1747867" cy="2053050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9392641" y="5259839"/>
              <a:ext cx="2266967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mt-MT" sz="4400">
                  <a:solidFill>
                    <a:prstClr val="white"/>
                  </a:solidFill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moqd</a:t>
              </a:r>
              <a:r>
                <a:rPr lang="mt-MT" sz="4400">
                  <a:solidFill>
                    <a:srgbClr val="FFC000"/>
                  </a:solidFill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ie</a:t>
              </a:r>
              <a:r>
                <a:rPr lang="mt-MT" sz="4400">
                  <a:solidFill>
                    <a:prstClr val="white"/>
                  </a:solidFill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f</a:t>
              </a:r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2305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2706" y="1345688"/>
            <a:ext cx="10859267" cy="44264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0804" y="180975"/>
            <a:ext cx="7116096" cy="909638"/>
          </a:xfrm>
          <a:solidFill>
            <a:srgbClr val="002060"/>
          </a:solidFill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mt-MT" sz="4400" smtClean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Agħżel it-tajba.</a:t>
            </a:r>
            <a:endParaRPr lang="en-GB" sz="4400">
              <a:solidFill>
                <a:schemeClr val="bg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10682748" y="6125497"/>
            <a:ext cx="653846" cy="550606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5010"/>
            <a:ext cx="2952990" cy="29529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14549" y="1840519"/>
            <a:ext cx="787717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mt-MT" sz="4000" smtClean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Il-familja tiegħi toqgħod fi:</a:t>
            </a:r>
          </a:p>
          <a:p>
            <a:endParaRPr lang="mt-MT" sz="3200" smtClean="0">
              <a:solidFill>
                <a:schemeClr val="bg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r>
              <a:rPr lang="mt-MT" sz="3200" smtClean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endParaRPr lang="en-GB" sz="3200">
              <a:solidFill>
                <a:schemeClr val="bg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8" name="Rounded Rectangle 7">
            <a:hlinkClick r:id="" action="ppaction://noaction">
              <a:snd r:embed="rId5" name="explode.wav"/>
            </a:hlinkClick>
          </p:cNvPr>
          <p:cNvSpPr/>
          <p:nvPr/>
        </p:nvSpPr>
        <p:spPr>
          <a:xfrm>
            <a:off x="2952990" y="2739284"/>
            <a:ext cx="3480686" cy="821419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t-MT" sz="4000" smtClean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Triq il-Widin.</a:t>
            </a:r>
            <a:endParaRPr lang="en-GB" sz="4000">
              <a:solidFill>
                <a:srgbClr val="FFFF00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9" name="Rounded Rectangle 8">
            <a:hlinkClick r:id="" action="ppaction://noaction">
              <a:snd r:embed="rId6" name="Tajba sound ppt.wav"/>
            </a:hlinkClick>
          </p:cNvPr>
          <p:cNvSpPr/>
          <p:nvPr/>
        </p:nvSpPr>
        <p:spPr>
          <a:xfrm>
            <a:off x="6562338" y="2695090"/>
            <a:ext cx="3667511" cy="83820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t-MT" sz="4000" smtClean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Triq il-Widien.</a:t>
            </a:r>
            <a:endParaRPr lang="en-GB" sz="4000">
              <a:solidFill>
                <a:srgbClr val="FFFF00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44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2706" y="1345688"/>
            <a:ext cx="10859267" cy="44264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0804" y="180975"/>
            <a:ext cx="7116096" cy="909638"/>
          </a:xfrm>
          <a:solidFill>
            <a:srgbClr val="002060"/>
          </a:solidFill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mt-MT" sz="4400" smtClean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Agħżel it-tajba.</a:t>
            </a:r>
            <a:endParaRPr lang="en-GB" sz="4400">
              <a:solidFill>
                <a:schemeClr val="bg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10682748" y="6125497"/>
            <a:ext cx="653846" cy="550606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114549" y="1840519"/>
            <a:ext cx="787717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4000" smtClean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2.  Id-dar tagħna jisimha:</a:t>
            </a:r>
          </a:p>
          <a:p>
            <a:endParaRPr lang="mt-MT" sz="3200" smtClean="0">
              <a:solidFill>
                <a:schemeClr val="bg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r>
              <a:rPr lang="mt-MT" sz="3200" smtClean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endParaRPr lang="en-GB" sz="3200">
              <a:solidFill>
                <a:schemeClr val="bg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8" name="Rounded Rectangle 7">
            <a:hlinkClick r:id="" action="ppaction://noaction">
              <a:snd r:embed="rId4" name="explode.wav"/>
            </a:hlinkClick>
          </p:cNvPr>
          <p:cNvSpPr/>
          <p:nvPr/>
        </p:nvSpPr>
        <p:spPr>
          <a:xfrm>
            <a:off x="2952990" y="2739284"/>
            <a:ext cx="1990485" cy="821419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t-MT" sz="4000" smtClean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Ħolqin.</a:t>
            </a:r>
            <a:endParaRPr lang="en-GB" sz="4000">
              <a:solidFill>
                <a:srgbClr val="FFFF00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9" name="Rounded Rectangle 8">
            <a:hlinkClick r:id="" action="ppaction://noaction">
              <a:snd r:embed="rId5" name="Tajba sound ppt.wav"/>
            </a:hlinkClick>
          </p:cNvPr>
          <p:cNvSpPr/>
          <p:nvPr/>
        </p:nvSpPr>
        <p:spPr>
          <a:xfrm>
            <a:off x="5648566" y="2708797"/>
            <a:ext cx="2314334" cy="83820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t-MT" sz="4000" smtClean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Ħolqien.</a:t>
            </a:r>
            <a:endParaRPr lang="en-GB" sz="4000">
              <a:solidFill>
                <a:srgbClr val="FFFF00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38385"/>
            <a:ext cx="2809875" cy="241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49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2706" y="1345688"/>
            <a:ext cx="10859267" cy="44264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0804" y="180975"/>
            <a:ext cx="7116096" cy="909638"/>
          </a:xfrm>
          <a:solidFill>
            <a:srgbClr val="002060"/>
          </a:solidFill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mt-MT" sz="4400" smtClean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Agħżel it-tajba.</a:t>
            </a:r>
            <a:endParaRPr lang="en-GB" sz="4400">
              <a:solidFill>
                <a:schemeClr val="bg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10682748" y="6125497"/>
            <a:ext cx="653846" cy="550606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114549" y="1840519"/>
            <a:ext cx="787717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4000" smtClean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3.  Lili jdejquni:</a:t>
            </a:r>
          </a:p>
          <a:p>
            <a:endParaRPr lang="mt-MT" sz="3200" smtClean="0">
              <a:solidFill>
                <a:schemeClr val="bg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r>
              <a:rPr lang="mt-MT" sz="3200" smtClean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</a:t>
            </a:r>
            <a:endParaRPr lang="en-GB" sz="3200">
              <a:solidFill>
                <a:schemeClr val="bg1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8" name="Rounded Rectangle 7">
            <a:hlinkClick r:id="" action="ppaction://noaction">
              <a:snd r:embed="rId4" name="Tajba sound ppt.wav"/>
            </a:hlinkClick>
          </p:cNvPr>
          <p:cNvSpPr/>
          <p:nvPr/>
        </p:nvSpPr>
        <p:spPr>
          <a:xfrm>
            <a:off x="2952989" y="2739284"/>
            <a:ext cx="2904885" cy="821419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t-MT" sz="4000" smtClean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d-dubbien.</a:t>
            </a:r>
            <a:endParaRPr lang="en-GB" sz="4000">
              <a:solidFill>
                <a:srgbClr val="FFFF00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9" name="Rounded Rectangle 8">
            <a:hlinkClick r:id="" action="ppaction://noaction">
              <a:snd r:embed="rId5" name="explode.wav"/>
            </a:hlinkClick>
          </p:cNvPr>
          <p:cNvSpPr/>
          <p:nvPr/>
        </p:nvSpPr>
        <p:spPr>
          <a:xfrm>
            <a:off x="6562339" y="2730893"/>
            <a:ext cx="2581661" cy="83820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t-MT" sz="4000" smtClean="0">
                <a:solidFill>
                  <a:srgbClr val="FFFF00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d-dubbin.</a:t>
            </a:r>
            <a:endParaRPr lang="en-GB" sz="4000">
              <a:solidFill>
                <a:srgbClr val="FFFF00"/>
              </a:solidFill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250" y="3494288"/>
            <a:ext cx="2721149" cy="336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00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249</Words>
  <Application>Microsoft Office PowerPoint</Application>
  <PresentationFormat>Widescreen</PresentationFormat>
  <Paragraphs>71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Andika</vt:lpstr>
      <vt:lpstr>Arial</vt:lpstr>
      <vt:lpstr>Calibri</vt:lpstr>
      <vt:lpstr>Calibri Light</vt:lpstr>
      <vt:lpstr>Office Theme</vt:lpstr>
      <vt:lpstr>L-ittra ie fl-aħħar sillaba tal-kelma</vt:lpstr>
      <vt:lpstr>Il-familja Camilleri toqgħod f’dar fil-Manikata li jisimha “Ħolqien”.  Din id-dar tinsab fi Triq il-Widien.</vt:lpstr>
      <vt:lpstr>Fil-familja hemm il-missier li jismu Albert.  L-omm jisimha Marika u t-tfal jisimhom Jade u Amber.</vt:lpstr>
      <vt:lpstr>Lil Albert idejquh id-dubbien għalhekk dejjem iżomm il-bibien magħluqin.  Marika tibża’ minn xi ġurdien u l-wirdien ma tantx huma ħbieb tagħha lanqas!</vt:lpstr>
      <vt:lpstr>Jade tħobb ħafna l-bettieħ waqt li Amber tħobb il-ħobż bil-ġunġlien. Jade tippreferi tilbes il-qalziet.</vt:lpstr>
      <vt:lpstr>Albert tgħidx kemm hu ċajtier iżda ma jafx iżomm sigriet.  Meta kien żgħir xtaq isir pompier iżda ħadem ta’ pustier u ta’ xufier.  Ftit taż-żmien ilu beda jaħdem bħala kaxxier ġewwa ħanut.  Jumejn ilu daħal ħalliel ġewwa l-ħanut fejn jaħdem u seraq moqdief.</vt:lpstr>
      <vt:lpstr>Agħżel it-tajba.</vt:lpstr>
      <vt:lpstr>Agħżel it-tajba.</vt:lpstr>
      <vt:lpstr>Agħżel it-tajba.</vt:lpstr>
      <vt:lpstr>Agħżel it-tajba.</vt:lpstr>
      <vt:lpstr>Agħżel it-tajba.</vt:lpstr>
      <vt:lpstr>Agħżel it-tajba.</vt:lpstr>
      <vt:lpstr>Agħżel it-tajba.</vt:lpstr>
      <vt:lpstr>Agħżel it-tajba.</vt:lpstr>
      <vt:lpstr>malti.skola.edu.mt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L-ittra ie fl-aħħar sillaba tal-kelma</dc:title>
  <dc:creator>|Josette Baldacchino</dc:creator>
  <cp:lastModifiedBy>|Josette Baldacchino</cp:lastModifiedBy>
  <cp:revision>23</cp:revision>
  <dcterms:created xsi:type="dcterms:W3CDTF">2019-01-15T11:47:50Z</dcterms:created>
  <dcterms:modified xsi:type="dcterms:W3CDTF">2019-01-18T08:11:45Z</dcterms:modified>
</cp:coreProperties>
</file>